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 uri="http://customooxmlschemas.google.com/">
      <go:slidesCustomData xmlns:go="http://customooxmlschemas.google.com/" r:id="rId47" roundtripDataSignature="AMtx7mjNHoND9aA+1RW0mTZjcyV+6Kaz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4E1FB7-7439-4841-9D8D-6D020D15B26B}">
  <a:tblStyle styleId="{9F4E1FB7-7439-4841-9D8D-6D020D15B26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3" name="Google Shape;12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59.png"/><Relationship Id="rId6" Type="http://schemas.openxmlformats.org/officeDocument/2006/relationships/image" Target="../media/image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6.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71.png"/><Relationship Id="rId4" Type="http://schemas.openxmlformats.org/officeDocument/2006/relationships/image" Target="../media/image80.png"/><Relationship Id="rId5" Type="http://schemas.openxmlformats.org/officeDocument/2006/relationships/image" Target="../media/image6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69.png"/><Relationship Id="rId7" Type="http://schemas.openxmlformats.org/officeDocument/2006/relationships/image" Target="../media/image66.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83.png"/><Relationship Id="rId8"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87.png"/><Relationship Id="rId4" Type="http://schemas.openxmlformats.org/officeDocument/2006/relationships/image" Target="../media/image104.png"/><Relationship Id="rId9"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86.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9.png"/><Relationship Id="rId4" Type="http://schemas.openxmlformats.org/officeDocument/2006/relationships/image" Target="../media/image113.png"/><Relationship Id="rId9"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86" name="Google Shape;86;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88" name="Google Shape;88;p33"/>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4"/>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5"/>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2" name="Google Shape;102;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6"/>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1" name="Google Shape;111;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8"/>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32" name="Google Shape;132;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3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3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3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3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3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0"/>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52" name="Google Shape;152;p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0"/>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54" name="Google Shape;154;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0"/>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4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1"/>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166" name="Google Shape;16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2"/>
          <p:cNvGrpSpPr/>
          <p:nvPr/>
        </p:nvGrpSpPr>
        <p:grpSpPr>
          <a:xfrm>
            <a:off x="457200" y="1378813"/>
            <a:ext cx="776889" cy="621300"/>
            <a:chOff x="457200" y="1378813"/>
            <a:chExt cx="776889" cy="621300"/>
          </a:xfrm>
        </p:grpSpPr>
        <p:sp>
          <p:nvSpPr>
            <p:cNvPr id="180" name="Google Shape;180;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2"/>
          <p:cNvGrpSpPr/>
          <p:nvPr/>
        </p:nvGrpSpPr>
        <p:grpSpPr>
          <a:xfrm>
            <a:off x="457200" y="2228725"/>
            <a:ext cx="776889" cy="621300"/>
            <a:chOff x="457200" y="1378813"/>
            <a:chExt cx="776889" cy="621300"/>
          </a:xfrm>
        </p:grpSpPr>
        <p:sp>
          <p:nvSpPr>
            <p:cNvPr id="183" name="Google Shape;183;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2"/>
          <p:cNvGrpSpPr/>
          <p:nvPr/>
        </p:nvGrpSpPr>
        <p:grpSpPr>
          <a:xfrm>
            <a:off x="457200" y="3073850"/>
            <a:ext cx="776889" cy="621300"/>
            <a:chOff x="457200" y="1378813"/>
            <a:chExt cx="776889" cy="621300"/>
          </a:xfrm>
        </p:grpSpPr>
        <p:sp>
          <p:nvSpPr>
            <p:cNvPr id="186" name="Google Shape;186;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2"/>
          <p:cNvGrpSpPr/>
          <p:nvPr/>
        </p:nvGrpSpPr>
        <p:grpSpPr>
          <a:xfrm>
            <a:off x="457200" y="3923750"/>
            <a:ext cx="776889" cy="621300"/>
            <a:chOff x="457200" y="1378813"/>
            <a:chExt cx="776889" cy="621300"/>
          </a:xfrm>
        </p:grpSpPr>
        <p:sp>
          <p:nvSpPr>
            <p:cNvPr id="189" name="Google Shape;189;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5"/>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3"/>
          <p:cNvGrpSpPr/>
          <p:nvPr/>
        </p:nvGrpSpPr>
        <p:grpSpPr>
          <a:xfrm>
            <a:off x="457200" y="1300225"/>
            <a:ext cx="776889" cy="621300"/>
            <a:chOff x="457200" y="1378813"/>
            <a:chExt cx="776889" cy="621300"/>
          </a:xfrm>
        </p:grpSpPr>
        <p:sp>
          <p:nvSpPr>
            <p:cNvPr id="207" name="Google Shape;207;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3"/>
          <p:cNvGrpSpPr/>
          <p:nvPr/>
        </p:nvGrpSpPr>
        <p:grpSpPr>
          <a:xfrm>
            <a:off x="457200" y="2000125"/>
            <a:ext cx="776889" cy="621300"/>
            <a:chOff x="457200" y="1378813"/>
            <a:chExt cx="776889" cy="621300"/>
          </a:xfrm>
        </p:grpSpPr>
        <p:sp>
          <p:nvSpPr>
            <p:cNvPr id="210" name="Google Shape;210;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3"/>
          <p:cNvGrpSpPr/>
          <p:nvPr/>
        </p:nvGrpSpPr>
        <p:grpSpPr>
          <a:xfrm>
            <a:off x="457200" y="2692850"/>
            <a:ext cx="776889" cy="621300"/>
            <a:chOff x="457200" y="1378813"/>
            <a:chExt cx="776889" cy="621300"/>
          </a:xfrm>
        </p:grpSpPr>
        <p:sp>
          <p:nvSpPr>
            <p:cNvPr id="213" name="Google Shape;213;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3"/>
          <p:cNvGrpSpPr/>
          <p:nvPr/>
        </p:nvGrpSpPr>
        <p:grpSpPr>
          <a:xfrm>
            <a:off x="457200" y="3390350"/>
            <a:ext cx="776889" cy="621300"/>
            <a:chOff x="457200" y="1378813"/>
            <a:chExt cx="776889" cy="621300"/>
          </a:xfrm>
        </p:grpSpPr>
        <p:sp>
          <p:nvSpPr>
            <p:cNvPr id="216" name="Google Shape;216;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3"/>
          <p:cNvGrpSpPr/>
          <p:nvPr/>
        </p:nvGrpSpPr>
        <p:grpSpPr>
          <a:xfrm>
            <a:off x="469500" y="4083075"/>
            <a:ext cx="776889" cy="621300"/>
            <a:chOff x="457200" y="1378813"/>
            <a:chExt cx="776889" cy="621300"/>
          </a:xfrm>
        </p:grpSpPr>
        <p:sp>
          <p:nvSpPr>
            <p:cNvPr id="226" name="Google Shape;226;p4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4"/>
          <p:cNvGrpSpPr/>
          <p:nvPr/>
        </p:nvGrpSpPr>
        <p:grpSpPr>
          <a:xfrm>
            <a:off x="457200" y="1237825"/>
            <a:ext cx="776900" cy="486300"/>
            <a:chOff x="457200" y="1466425"/>
            <a:chExt cx="776900" cy="486300"/>
          </a:xfrm>
        </p:grpSpPr>
        <p:sp>
          <p:nvSpPr>
            <p:cNvPr id="239" name="Google Shape;239;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4"/>
          <p:cNvGrpSpPr/>
          <p:nvPr/>
        </p:nvGrpSpPr>
        <p:grpSpPr>
          <a:xfrm>
            <a:off x="457200" y="1828900"/>
            <a:ext cx="776900" cy="486300"/>
            <a:chOff x="457200" y="1466425"/>
            <a:chExt cx="776900" cy="486300"/>
          </a:xfrm>
        </p:grpSpPr>
        <p:sp>
          <p:nvSpPr>
            <p:cNvPr id="244" name="Google Shape;244;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4"/>
          <p:cNvGrpSpPr/>
          <p:nvPr/>
        </p:nvGrpSpPr>
        <p:grpSpPr>
          <a:xfrm>
            <a:off x="457200" y="2419975"/>
            <a:ext cx="776900" cy="486300"/>
            <a:chOff x="457200" y="1466425"/>
            <a:chExt cx="776900" cy="486300"/>
          </a:xfrm>
        </p:grpSpPr>
        <p:sp>
          <p:nvSpPr>
            <p:cNvPr id="248" name="Google Shape;248;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4"/>
          <p:cNvGrpSpPr/>
          <p:nvPr/>
        </p:nvGrpSpPr>
        <p:grpSpPr>
          <a:xfrm>
            <a:off x="457200" y="3011050"/>
            <a:ext cx="776900" cy="486300"/>
            <a:chOff x="457200" y="1466425"/>
            <a:chExt cx="776900" cy="486300"/>
          </a:xfrm>
        </p:grpSpPr>
        <p:sp>
          <p:nvSpPr>
            <p:cNvPr id="252" name="Google Shape;25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4"/>
          <p:cNvGrpSpPr/>
          <p:nvPr/>
        </p:nvGrpSpPr>
        <p:grpSpPr>
          <a:xfrm>
            <a:off x="457200" y="3602137"/>
            <a:ext cx="776900" cy="486300"/>
            <a:chOff x="457200" y="1466425"/>
            <a:chExt cx="776900" cy="486300"/>
          </a:xfrm>
        </p:grpSpPr>
        <p:sp>
          <p:nvSpPr>
            <p:cNvPr id="256" name="Google Shape;25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4"/>
          <p:cNvGrpSpPr/>
          <p:nvPr/>
        </p:nvGrpSpPr>
        <p:grpSpPr>
          <a:xfrm>
            <a:off x="457200" y="4193262"/>
            <a:ext cx="776900" cy="486300"/>
            <a:chOff x="457200" y="1466425"/>
            <a:chExt cx="776900" cy="486300"/>
          </a:xfrm>
        </p:grpSpPr>
        <p:sp>
          <p:nvSpPr>
            <p:cNvPr id="260" name="Google Shape;260;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5"/>
          <p:cNvGrpSpPr/>
          <p:nvPr/>
        </p:nvGrpSpPr>
        <p:grpSpPr>
          <a:xfrm>
            <a:off x="457200" y="1237825"/>
            <a:ext cx="776900" cy="486300"/>
            <a:chOff x="457200" y="1466425"/>
            <a:chExt cx="776900" cy="486300"/>
          </a:xfrm>
        </p:grpSpPr>
        <p:sp>
          <p:nvSpPr>
            <p:cNvPr id="276" name="Google Shape;276;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5"/>
          <p:cNvGrpSpPr/>
          <p:nvPr/>
        </p:nvGrpSpPr>
        <p:grpSpPr>
          <a:xfrm>
            <a:off x="457200" y="1828900"/>
            <a:ext cx="776900" cy="486300"/>
            <a:chOff x="457200" y="1466425"/>
            <a:chExt cx="776900" cy="486300"/>
          </a:xfrm>
        </p:grpSpPr>
        <p:sp>
          <p:nvSpPr>
            <p:cNvPr id="281" name="Google Shape;281;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5"/>
          <p:cNvGrpSpPr/>
          <p:nvPr/>
        </p:nvGrpSpPr>
        <p:grpSpPr>
          <a:xfrm>
            <a:off x="457200" y="2419975"/>
            <a:ext cx="776900" cy="486300"/>
            <a:chOff x="457200" y="1466425"/>
            <a:chExt cx="776900" cy="486300"/>
          </a:xfrm>
        </p:grpSpPr>
        <p:sp>
          <p:nvSpPr>
            <p:cNvPr id="285" name="Google Shape;285;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5"/>
          <p:cNvGrpSpPr/>
          <p:nvPr/>
        </p:nvGrpSpPr>
        <p:grpSpPr>
          <a:xfrm>
            <a:off x="457200" y="3011050"/>
            <a:ext cx="776900" cy="486300"/>
            <a:chOff x="457200" y="1466425"/>
            <a:chExt cx="776900" cy="486300"/>
          </a:xfrm>
        </p:grpSpPr>
        <p:sp>
          <p:nvSpPr>
            <p:cNvPr id="289" name="Google Shape;289;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5"/>
          <p:cNvGrpSpPr/>
          <p:nvPr/>
        </p:nvGrpSpPr>
        <p:grpSpPr>
          <a:xfrm>
            <a:off x="457200" y="3602137"/>
            <a:ext cx="776900" cy="486300"/>
            <a:chOff x="457200" y="1466425"/>
            <a:chExt cx="776900" cy="486300"/>
          </a:xfrm>
        </p:grpSpPr>
        <p:sp>
          <p:nvSpPr>
            <p:cNvPr id="293" name="Google Shape;293;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5"/>
          <p:cNvGrpSpPr/>
          <p:nvPr/>
        </p:nvGrpSpPr>
        <p:grpSpPr>
          <a:xfrm>
            <a:off x="457200" y="4193262"/>
            <a:ext cx="776900" cy="486300"/>
            <a:chOff x="457200" y="1466425"/>
            <a:chExt cx="776900" cy="486300"/>
          </a:xfrm>
        </p:grpSpPr>
        <p:sp>
          <p:nvSpPr>
            <p:cNvPr id="297" name="Google Shape;297;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6"/>
          <p:cNvGrpSpPr/>
          <p:nvPr/>
        </p:nvGrpSpPr>
        <p:grpSpPr>
          <a:xfrm>
            <a:off x="457222" y="1149803"/>
            <a:ext cx="713194" cy="446423"/>
            <a:chOff x="457200" y="1466425"/>
            <a:chExt cx="776900" cy="486300"/>
          </a:xfrm>
        </p:grpSpPr>
        <p:sp>
          <p:nvSpPr>
            <p:cNvPr id="313" name="Google Shape;31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6"/>
          <p:cNvGrpSpPr/>
          <p:nvPr/>
        </p:nvGrpSpPr>
        <p:grpSpPr>
          <a:xfrm>
            <a:off x="457222" y="1672428"/>
            <a:ext cx="713194" cy="446423"/>
            <a:chOff x="457200" y="1466425"/>
            <a:chExt cx="776900" cy="486300"/>
          </a:xfrm>
        </p:grpSpPr>
        <p:sp>
          <p:nvSpPr>
            <p:cNvPr id="318" name="Google Shape;31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6"/>
          <p:cNvGrpSpPr/>
          <p:nvPr/>
        </p:nvGrpSpPr>
        <p:grpSpPr>
          <a:xfrm>
            <a:off x="457197" y="2195578"/>
            <a:ext cx="713194" cy="446423"/>
            <a:chOff x="457200" y="1466425"/>
            <a:chExt cx="776900" cy="486300"/>
          </a:xfrm>
        </p:grpSpPr>
        <p:sp>
          <p:nvSpPr>
            <p:cNvPr id="323" name="Google Shape;32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6"/>
          <p:cNvGrpSpPr/>
          <p:nvPr/>
        </p:nvGrpSpPr>
        <p:grpSpPr>
          <a:xfrm>
            <a:off x="457197" y="2718203"/>
            <a:ext cx="713194" cy="446423"/>
            <a:chOff x="457200" y="1466425"/>
            <a:chExt cx="776900" cy="486300"/>
          </a:xfrm>
        </p:grpSpPr>
        <p:sp>
          <p:nvSpPr>
            <p:cNvPr id="328" name="Google Shape;32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6"/>
          <p:cNvGrpSpPr/>
          <p:nvPr/>
        </p:nvGrpSpPr>
        <p:grpSpPr>
          <a:xfrm>
            <a:off x="457222" y="3240828"/>
            <a:ext cx="713194" cy="446423"/>
            <a:chOff x="457200" y="1466425"/>
            <a:chExt cx="776900" cy="486300"/>
          </a:xfrm>
        </p:grpSpPr>
        <p:sp>
          <p:nvSpPr>
            <p:cNvPr id="333" name="Google Shape;33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6"/>
          <p:cNvGrpSpPr/>
          <p:nvPr/>
        </p:nvGrpSpPr>
        <p:grpSpPr>
          <a:xfrm>
            <a:off x="457222" y="3763453"/>
            <a:ext cx="713194" cy="446423"/>
            <a:chOff x="457200" y="1466425"/>
            <a:chExt cx="776900" cy="486300"/>
          </a:xfrm>
        </p:grpSpPr>
        <p:sp>
          <p:nvSpPr>
            <p:cNvPr id="338" name="Google Shape;33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6"/>
          <p:cNvGrpSpPr/>
          <p:nvPr/>
        </p:nvGrpSpPr>
        <p:grpSpPr>
          <a:xfrm>
            <a:off x="457222" y="4311603"/>
            <a:ext cx="713194" cy="446423"/>
            <a:chOff x="457200" y="1466425"/>
            <a:chExt cx="776900" cy="486300"/>
          </a:xfrm>
        </p:grpSpPr>
        <p:sp>
          <p:nvSpPr>
            <p:cNvPr id="343" name="Google Shape;34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7"/>
          <p:cNvGrpSpPr/>
          <p:nvPr/>
        </p:nvGrpSpPr>
        <p:grpSpPr>
          <a:xfrm>
            <a:off x="457427" y="3873038"/>
            <a:ext cx="602564" cy="377174"/>
            <a:chOff x="457200" y="1466425"/>
            <a:chExt cx="776900" cy="486300"/>
          </a:xfrm>
        </p:grpSpPr>
        <p:sp>
          <p:nvSpPr>
            <p:cNvPr id="355" name="Google Shape;35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7"/>
          <p:cNvGrpSpPr/>
          <p:nvPr/>
        </p:nvGrpSpPr>
        <p:grpSpPr>
          <a:xfrm>
            <a:off x="457315" y="4311142"/>
            <a:ext cx="602564" cy="377174"/>
            <a:chOff x="457200" y="1466425"/>
            <a:chExt cx="776900" cy="486300"/>
          </a:xfrm>
        </p:grpSpPr>
        <p:sp>
          <p:nvSpPr>
            <p:cNvPr id="360" name="Google Shape;36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7"/>
          <p:cNvGrpSpPr/>
          <p:nvPr/>
        </p:nvGrpSpPr>
        <p:grpSpPr>
          <a:xfrm>
            <a:off x="457377" y="2996663"/>
            <a:ext cx="602564" cy="377174"/>
            <a:chOff x="457200" y="1466425"/>
            <a:chExt cx="776900" cy="486300"/>
          </a:xfrm>
        </p:grpSpPr>
        <p:sp>
          <p:nvSpPr>
            <p:cNvPr id="365" name="Google Shape;36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7"/>
          <p:cNvGrpSpPr/>
          <p:nvPr/>
        </p:nvGrpSpPr>
        <p:grpSpPr>
          <a:xfrm>
            <a:off x="457265" y="3434767"/>
            <a:ext cx="602564" cy="377174"/>
            <a:chOff x="457200" y="1466425"/>
            <a:chExt cx="776900" cy="486300"/>
          </a:xfrm>
        </p:grpSpPr>
        <p:sp>
          <p:nvSpPr>
            <p:cNvPr id="370" name="Google Shape;37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7"/>
          <p:cNvGrpSpPr/>
          <p:nvPr/>
        </p:nvGrpSpPr>
        <p:grpSpPr>
          <a:xfrm>
            <a:off x="457402" y="2135288"/>
            <a:ext cx="602564" cy="377174"/>
            <a:chOff x="457200" y="1466425"/>
            <a:chExt cx="776900" cy="486300"/>
          </a:xfrm>
        </p:grpSpPr>
        <p:sp>
          <p:nvSpPr>
            <p:cNvPr id="375" name="Google Shape;37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7"/>
          <p:cNvGrpSpPr/>
          <p:nvPr/>
        </p:nvGrpSpPr>
        <p:grpSpPr>
          <a:xfrm>
            <a:off x="457290" y="2573392"/>
            <a:ext cx="602564" cy="377174"/>
            <a:chOff x="457200" y="1466425"/>
            <a:chExt cx="776900" cy="486300"/>
          </a:xfrm>
        </p:grpSpPr>
        <p:sp>
          <p:nvSpPr>
            <p:cNvPr id="380" name="Google Shape;38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7"/>
          <p:cNvGrpSpPr/>
          <p:nvPr/>
        </p:nvGrpSpPr>
        <p:grpSpPr>
          <a:xfrm>
            <a:off x="457352" y="1258913"/>
            <a:ext cx="602564" cy="377174"/>
            <a:chOff x="457200" y="1466425"/>
            <a:chExt cx="776900" cy="486300"/>
          </a:xfrm>
        </p:grpSpPr>
        <p:sp>
          <p:nvSpPr>
            <p:cNvPr id="385" name="Google Shape;38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7"/>
          <p:cNvGrpSpPr/>
          <p:nvPr/>
        </p:nvGrpSpPr>
        <p:grpSpPr>
          <a:xfrm>
            <a:off x="457240" y="1697017"/>
            <a:ext cx="602564" cy="377174"/>
            <a:chOff x="457200" y="1466425"/>
            <a:chExt cx="776900" cy="486300"/>
          </a:xfrm>
        </p:grpSpPr>
        <p:sp>
          <p:nvSpPr>
            <p:cNvPr id="390" name="Google Shape;39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8"/>
          <p:cNvGrpSpPr/>
          <p:nvPr/>
        </p:nvGrpSpPr>
        <p:grpSpPr>
          <a:xfrm>
            <a:off x="457427" y="3873038"/>
            <a:ext cx="602564" cy="377174"/>
            <a:chOff x="457200" y="1466425"/>
            <a:chExt cx="776900" cy="486300"/>
          </a:xfrm>
        </p:grpSpPr>
        <p:sp>
          <p:nvSpPr>
            <p:cNvPr id="402" name="Google Shape;40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8"/>
          <p:cNvGrpSpPr/>
          <p:nvPr/>
        </p:nvGrpSpPr>
        <p:grpSpPr>
          <a:xfrm>
            <a:off x="457315" y="4311142"/>
            <a:ext cx="602564" cy="377174"/>
            <a:chOff x="457200" y="1466425"/>
            <a:chExt cx="776900" cy="486300"/>
          </a:xfrm>
        </p:grpSpPr>
        <p:sp>
          <p:nvSpPr>
            <p:cNvPr id="407" name="Google Shape;40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8"/>
          <p:cNvGrpSpPr/>
          <p:nvPr/>
        </p:nvGrpSpPr>
        <p:grpSpPr>
          <a:xfrm>
            <a:off x="457377" y="2996663"/>
            <a:ext cx="602564" cy="377174"/>
            <a:chOff x="457200" y="1466425"/>
            <a:chExt cx="776900" cy="486300"/>
          </a:xfrm>
        </p:grpSpPr>
        <p:sp>
          <p:nvSpPr>
            <p:cNvPr id="412" name="Google Shape;41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8"/>
          <p:cNvGrpSpPr/>
          <p:nvPr/>
        </p:nvGrpSpPr>
        <p:grpSpPr>
          <a:xfrm>
            <a:off x="457265" y="3434767"/>
            <a:ext cx="602564" cy="377174"/>
            <a:chOff x="457200" y="1466425"/>
            <a:chExt cx="776900" cy="486300"/>
          </a:xfrm>
        </p:grpSpPr>
        <p:sp>
          <p:nvSpPr>
            <p:cNvPr id="417" name="Google Shape;41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8"/>
          <p:cNvGrpSpPr/>
          <p:nvPr/>
        </p:nvGrpSpPr>
        <p:grpSpPr>
          <a:xfrm>
            <a:off x="457402" y="2135288"/>
            <a:ext cx="602564" cy="377174"/>
            <a:chOff x="457200" y="1466425"/>
            <a:chExt cx="776900" cy="486300"/>
          </a:xfrm>
        </p:grpSpPr>
        <p:sp>
          <p:nvSpPr>
            <p:cNvPr id="422" name="Google Shape;42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8"/>
          <p:cNvGrpSpPr/>
          <p:nvPr/>
        </p:nvGrpSpPr>
        <p:grpSpPr>
          <a:xfrm>
            <a:off x="457290" y="2573392"/>
            <a:ext cx="602564" cy="377174"/>
            <a:chOff x="457200" y="1466425"/>
            <a:chExt cx="776900" cy="486300"/>
          </a:xfrm>
        </p:grpSpPr>
        <p:sp>
          <p:nvSpPr>
            <p:cNvPr id="427" name="Google Shape;42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8"/>
          <p:cNvGrpSpPr/>
          <p:nvPr/>
        </p:nvGrpSpPr>
        <p:grpSpPr>
          <a:xfrm>
            <a:off x="457352" y="1258913"/>
            <a:ext cx="602564" cy="377174"/>
            <a:chOff x="457200" y="1466425"/>
            <a:chExt cx="776900" cy="486300"/>
          </a:xfrm>
        </p:grpSpPr>
        <p:sp>
          <p:nvSpPr>
            <p:cNvPr id="432" name="Google Shape;43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8"/>
          <p:cNvGrpSpPr/>
          <p:nvPr/>
        </p:nvGrpSpPr>
        <p:grpSpPr>
          <a:xfrm>
            <a:off x="457240" y="1697017"/>
            <a:ext cx="602564" cy="377174"/>
            <a:chOff x="457200" y="1466425"/>
            <a:chExt cx="776900" cy="486300"/>
          </a:xfrm>
        </p:grpSpPr>
        <p:sp>
          <p:nvSpPr>
            <p:cNvPr id="437" name="Google Shape;43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49"/>
          <p:cNvGrpSpPr/>
          <p:nvPr/>
        </p:nvGrpSpPr>
        <p:grpSpPr>
          <a:xfrm>
            <a:off x="457181" y="1345103"/>
            <a:ext cx="533372" cy="533480"/>
            <a:chOff x="457200" y="1378813"/>
            <a:chExt cx="695400" cy="695450"/>
          </a:xfrm>
        </p:grpSpPr>
        <p:sp>
          <p:nvSpPr>
            <p:cNvPr id="448" name="Google Shape;448;p4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4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4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49"/>
          <p:cNvGrpSpPr/>
          <p:nvPr/>
        </p:nvGrpSpPr>
        <p:grpSpPr>
          <a:xfrm>
            <a:off x="3305156" y="1345103"/>
            <a:ext cx="533372" cy="533480"/>
            <a:chOff x="457200" y="1378813"/>
            <a:chExt cx="695400" cy="695450"/>
          </a:xfrm>
        </p:grpSpPr>
        <p:sp>
          <p:nvSpPr>
            <p:cNvPr id="453" name="Google Shape;453;p4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4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49"/>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9"/>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49"/>
          <p:cNvGrpSpPr/>
          <p:nvPr/>
        </p:nvGrpSpPr>
        <p:grpSpPr>
          <a:xfrm>
            <a:off x="6134081" y="1345853"/>
            <a:ext cx="533372" cy="533480"/>
            <a:chOff x="457200" y="1378813"/>
            <a:chExt cx="695400" cy="695450"/>
          </a:xfrm>
        </p:grpSpPr>
        <p:sp>
          <p:nvSpPr>
            <p:cNvPr id="458" name="Google Shape;458;p4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4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4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1"/>
          <p:cNvPicPr preferRelativeResize="0"/>
          <p:nvPr/>
        </p:nvPicPr>
        <p:blipFill rotWithShape="1">
          <a:blip r:embed="rId3">
            <a:alphaModFix/>
          </a:blip>
          <a:srcRect b="236" l="0" r="0" t="227"/>
          <a:stretch/>
        </p:blipFill>
        <p:spPr>
          <a:xfrm>
            <a:off x="429768" y="2227098"/>
            <a:ext cx="785566" cy="606900"/>
          </a:xfrm>
          <a:prstGeom prst="rect">
            <a:avLst/>
          </a:prstGeom>
          <a:noFill/>
          <a:ln>
            <a:noFill/>
          </a:ln>
        </p:spPr>
      </p:pic>
      <p:pic>
        <p:nvPicPr>
          <p:cNvPr id="506" name="Google Shape;506;p51"/>
          <p:cNvPicPr preferRelativeResize="0"/>
          <p:nvPr/>
        </p:nvPicPr>
        <p:blipFill rotWithShape="1">
          <a:blip r:embed="rId4">
            <a:alphaModFix/>
          </a:blip>
          <a:srcRect b="236" l="0" r="0" t="227"/>
          <a:stretch/>
        </p:blipFill>
        <p:spPr>
          <a:xfrm>
            <a:off x="432306" y="3916573"/>
            <a:ext cx="785566" cy="606900"/>
          </a:xfrm>
          <a:prstGeom prst="rect">
            <a:avLst/>
          </a:prstGeom>
          <a:noFill/>
          <a:ln>
            <a:noFill/>
          </a:ln>
        </p:spPr>
      </p:pic>
      <p:pic>
        <p:nvPicPr>
          <p:cNvPr id="507" name="Google Shape;507;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5" name="Google Shape;525;p5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6" name="Google Shape;526;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26"/>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4" name="Google Shape;544;p5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5" name="Google Shape;545;p5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4"/>
          <p:cNvPicPr preferRelativeResize="0"/>
          <p:nvPr/>
        </p:nvPicPr>
        <p:blipFill rotWithShape="1">
          <a:blip r:embed="rId2">
            <a:alphaModFix/>
          </a:blip>
          <a:srcRect b="463" l="0" r="0" t="475"/>
          <a:stretch/>
        </p:blipFill>
        <p:spPr>
          <a:xfrm>
            <a:off x="429768" y="1402811"/>
            <a:ext cx="785567" cy="606900"/>
          </a:xfrm>
          <a:prstGeom prst="rect">
            <a:avLst/>
          </a:prstGeom>
          <a:noFill/>
          <a:ln>
            <a:noFill/>
          </a:ln>
        </p:spPr>
      </p:pic>
      <p:pic>
        <p:nvPicPr>
          <p:cNvPr id="562" name="Google Shape;562;p54"/>
          <p:cNvPicPr preferRelativeResize="0"/>
          <p:nvPr/>
        </p:nvPicPr>
        <p:blipFill rotWithShape="1">
          <a:blip r:embed="rId3">
            <a:alphaModFix/>
          </a:blip>
          <a:srcRect b="463" l="0" r="0" t="475"/>
          <a:stretch/>
        </p:blipFill>
        <p:spPr>
          <a:xfrm>
            <a:off x="429768" y="2227098"/>
            <a:ext cx="785566" cy="606900"/>
          </a:xfrm>
          <a:prstGeom prst="rect">
            <a:avLst/>
          </a:prstGeom>
          <a:noFill/>
          <a:ln>
            <a:noFill/>
          </a:ln>
        </p:spPr>
      </p:pic>
      <p:pic>
        <p:nvPicPr>
          <p:cNvPr id="563" name="Google Shape;563;p54"/>
          <p:cNvPicPr preferRelativeResize="0"/>
          <p:nvPr/>
        </p:nvPicPr>
        <p:blipFill rotWithShape="1">
          <a:blip r:embed="rId4">
            <a:alphaModFix/>
          </a:blip>
          <a:srcRect b="463" l="0" r="0" t="475"/>
          <a:stretch/>
        </p:blipFill>
        <p:spPr>
          <a:xfrm>
            <a:off x="429768" y="3056198"/>
            <a:ext cx="785566" cy="606900"/>
          </a:xfrm>
          <a:prstGeom prst="rect">
            <a:avLst/>
          </a:prstGeom>
          <a:noFill/>
          <a:ln>
            <a:noFill/>
          </a:ln>
        </p:spPr>
      </p:pic>
      <p:pic>
        <p:nvPicPr>
          <p:cNvPr id="564" name="Google Shape;564;p54"/>
          <p:cNvPicPr preferRelativeResize="0"/>
          <p:nvPr/>
        </p:nvPicPr>
        <p:blipFill rotWithShape="1">
          <a:blip r:embed="rId5">
            <a:alphaModFix/>
          </a:blip>
          <a:srcRect b="463"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5"/>
          <p:cNvPicPr preferRelativeResize="0"/>
          <p:nvPr/>
        </p:nvPicPr>
        <p:blipFill rotWithShape="1">
          <a:blip r:embed="rId3">
            <a:alphaModFix/>
          </a:blip>
          <a:srcRect b="236" l="0" r="0" t="227"/>
          <a:stretch/>
        </p:blipFill>
        <p:spPr>
          <a:xfrm>
            <a:off x="429768" y="2010348"/>
            <a:ext cx="785566" cy="606900"/>
          </a:xfrm>
          <a:prstGeom prst="rect">
            <a:avLst/>
          </a:prstGeom>
          <a:noFill/>
          <a:ln>
            <a:noFill/>
          </a:ln>
        </p:spPr>
      </p:pic>
      <p:pic>
        <p:nvPicPr>
          <p:cNvPr id="584" name="Google Shape;584;p5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5" name="Google Shape;585;p55"/>
          <p:cNvPicPr preferRelativeResize="0"/>
          <p:nvPr/>
        </p:nvPicPr>
        <p:blipFill rotWithShape="1">
          <a:blip r:embed="rId5">
            <a:alphaModFix/>
          </a:blip>
          <a:srcRect b="236" l="0" r="0" t="227"/>
          <a:stretch/>
        </p:blipFill>
        <p:spPr>
          <a:xfrm>
            <a:off x="429768" y="3392773"/>
            <a:ext cx="785566" cy="606900"/>
          </a:xfrm>
          <a:prstGeom prst="rect">
            <a:avLst/>
          </a:prstGeom>
          <a:noFill/>
          <a:ln>
            <a:noFill/>
          </a:ln>
        </p:spPr>
      </p:pic>
      <p:pic>
        <p:nvPicPr>
          <p:cNvPr id="586" name="Google Shape;586;p5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6" name="Google Shape;606;p5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7" name="Google Shape;607;p5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8" name="Google Shape;608;p5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8" name="Google Shape;628;p5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9" name="Google Shape;629;p5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0" name="Google Shape;630;p5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8"/>
          <p:cNvPicPr preferRelativeResize="0"/>
          <p:nvPr/>
        </p:nvPicPr>
        <p:blipFill rotWithShape="1">
          <a:blip r:embed="rId2">
            <a:alphaModFix/>
          </a:blip>
          <a:srcRect b="463" l="0" r="0" t="475"/>
          <a:stretch/>
        </p:blipFill>
        <p:spPr>
          <a:xfrm>
            <a:off x="429768" y="1314036"/>
            <a:ext cx="785567" cy="606900"/>
          </a:xfrm>
          <a:prstGeom prst="rect">
            <a:avLst/>
          </a:prstGeom>
          <a:noFill/>
          <a:ln>
            <a:noFill/>
          </a:ln>
        </p:spPr>
      </p:pic>
      <p:pic>
        <p:nvPicPr>
          <p:cNvPr id="649" name="Google Shape;649;p58"/>
          <p:cNvPicPr preferRelativeResize="0"/>
          <p:nvPr/>
        </p:nvPicPr>
        <p:blipFill rotWithShape="1">
          <a:blip r:embed="rId3">
            <a:alphaModFix/>
          </a:blip>
          <a:srcRect b="463" l="0" r="0" t="475"/>
          <a:stretch/>
        </p:blipFill>
        <p:spPr>
          <a:xfrm>
            <a:off x="429768" y="2010348"/>
            <a:ext cx="785566" cy="606900"/>
          </a:xfrm>
          <a:prstGeom prst="rect">
            <a:avLst/>
          </a:prstGeom>
          <a:noFill/>
          <a:ln>
            <a:noFill/>
          </a:ln>
        </p:spPr>
      </p:pic>
      <p:pic>
        <p:nvPicPr>
          <p:cNvPr id="650" name="Google Shape;650;p58"/>
          <p:cNvPicPr preferRelativeResize="0"/>
          <p:nvPr/>
        </p:nvPicPr>
        <p:blipFill rotWithShape="1">
          <a:blip r:embed="rId4">
            <a:alphaModFix/>
          </a:blip>
          <a:srcRect b="463" l="0" r="0" t="475"/>
          <a:stretch/>
        </p:blipFill>
        <p:spPr>
          <a:xfrm>
            <a:off x="429768" y="2701248"/>
            <a:ext cx="785566" cy="606900"/>
          </a:xfrm>
          <a:prstGeom prst="rect">
            <a:avLst/>
          </a:prstGeom>
          <a:noFill/>
          <a:ln>
            <a:noFill/>
          </a:ln>
        </p:spPr>
      </p:pic>
      <p:pic>
        <p:nvPicPr>
          <p:cNvPr id="651" name="Google Shape;651;p58"/>
          <p:cNvPicPr preferRelativeResize="0"/>
          <p:nvPr/>
        </p:nvPicPr>
        <p:blipFill rotWithShape="1">
          <a:blip r:embed="rId5">
            <a:alphaModFix/>
          </a:blip>
          <a:srcRect b="463" l="0" r="0" t="475"/>
          <a:stretch/>
        </p:blipFill>
        <p:spPr>
          <a:xfrm>
            <a:off x="429768" y="3392773"/>
            <a:ext cx="785566" cy="606900"/>
          </a:xfrm>
          <a:prstGeom prst="rect">
            <a:avLst/>
          </a:prstGeom>
          <a:noFill/>
          <a:ln>
            <a:noFill/>
          </a:ln>
        </p:spPr>
      </p:pic>
      <p:pic>
        <p:nvPicPr>
          <p:cNvPr id="652" name="Google Shape;652;p58"/>
          <p:cNvPicPr preferRelativeResize="0"/>
          <p:nvPr/>
        </p:nvPicPr>
        <p:blipFill rotWithShape="1">
          <a:blip r:embed="rId6">
            <a:alphaModFix/>
          </a:blip>
          <a:srcRect b="463"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59"/>
          <p:cNvPicPr preferRelativeResize="0"/>
          <p:nvPr/>
        </p:nvPicPr>
        <p:blipFill rotWithShape="1">
          <a:blip r:embed="rId3">
            <a:alphaModFix/>
          </a:blip>
          <a:srcRect b="236" l="0" r="0" t="227"/>
          <a:stretch/>
        </p:blipFill>
        <p:spPr>
          <a:xfrm>
            <a:off x="429768" y="1848847"/>
            <a:ext cx="577805" cy="446400"/>
          </a:xfrm>
          <a:prstGeom prst="rect">
            <a:avLst/>
          </a:prstGeom>
          <a:noFill/>
          <a:ln>
            <a:noFill/>
          </a:ln>
        </p:spPr>
      </p:pic>
      <p:pic>
        <p:nvPicPr>
          <p:cNvPr id="674" name="Google Shape;67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59"/>
          <p:cNvPicPr preferRelativeResize="0"/>
          <p:nvPr/>
        </p:nvPicPr>
        <p:blipFill rotWithShape="1">
          <a:blip r:embed="rId4">
            <a:alphaModFix/>
          </a:blip>
          <a:srcRect b="236" l="0" r="0" t="227"/>
          <a:stretch/>
        </p:blipFill>
        <p:spPr>
          <a:xfrm>
            <a:off x="429768" y="3040985"/>
            <a:ext cx="577805" cy="446400"/>
          </a:xfrm>
          <a:prstGeom prst="rect">
            <a:avLst/>
          </a:prstGeom>
          <a:noFill/>
          <a:ln>
            <a:noFill/>
          </a:ln>
        </p:spPr>
      </p:pic>
      <p:pic>
        <p:nvPicPr>
          <p:cNvPr id="676" name="Google Shape;67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59"/>
          <p:cNvPicPr preferRelativeResize="0"/>
          <p:nvPr/>
        </p:nvPicPr>
        <p:blipFill rotWithShape="1">
          <a:blip r:embed="rId5">
            <a:alphaModFix/>
          </a:blip>
          <a:srcRect b="236"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4" name="Google Shape;724;p6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5" name="Google Shape;725;p6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6" name="Google Shape;726;p6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7" name="Google Shape;727;p6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9" name="Google Shape;749;p6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0" name="Google Shape;750;p6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1" name="Google Shape;751;p6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2" name="Google Shape;752;p6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7"/>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28" name="Google Shape;28;p2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3"/>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3"/>
          <p:cNvPicPr preferRelativeResize="0"/>
          <p:nvPr/>
        </p:nvPicPr>
        <p:blipFill rotWithShape="1">
          <a:blip r:embed="rId4">
            <a:alphaModFix/>
          </a:blip>
          <a:srcRect b="1036" l="0" r="0" t="1047"/>
          <a:stretch/>
        </p:blipFill>
        <p:spPr>
          <a:xfrm>
            <a:off x="429768" y="2755163"/>
            <a:ext cx="521208" cy="396118"/>
          </a:xfrm>
          <a:prstGeom prst="rect">
            <a:avLst/>
          </a:prstGeom>
          <a:noFill/>
          <a:ln>
            <a:noFill/>
          </a:ln>
        </p:spPr>
      </p:pic>
      <p:pic>
        <p:nvPicPr>
          <p:cNvPr id="778" name="Google Shape;778;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3"/>
          <p:cNvPicPr preferRelativeResize="0"/>
          <p:nvPr/>
        </p:nvPicPr>
        <p:blipFill rotWithShape="1">
          <a:blip r:embed="rId5">
            <a:alphaModFix/>
          </a:blip>
          <a:srcRect b="1388" l="0" r="0" t="1380"/>
          <a:stretch/>
        </p:blipFill>
        <p:spPr>
          <a:xfrm>
            <a:off x="429768" y="3794760"/>
            <a:ext cx="520980" cy="393192"/>
          </a:xfrm>
          <a:prstGeom prst="rect">
            <a:avLst/>
          </a:prstGeom>
          <a:noFill/>
          <a:ln>
            <a:noFill/>
          </a:ln>
        </p:spPr>
      </p:pic>
      <p:pic>
        <p:nvPicPr>
          <p:cNvPr id="780" name="Google Shape;780;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2" name="Google Shape;832;p6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3" name="Google Shape;833;p6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4" name="Google Shape;834;p6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5" name="Google Shape;835;p65"/>
          <p:cNvPicPr preferRelativeResize="0"/>
          <p:nvPr/>
        </p:nvPicPr>
        <p:blipFill rotWithShape="1">
          <a:blip r:embed="rId7">
            <a:alphaModFix/>
          </a:blip>
          <a:srcRect b="2891" l="0" r="0" t="2882"/>
          <a:stretch/>
        </p:blipFill>
        <p:spPr>
          <a:xfrm>
            <a:off x="429768" y="3794760"/>
            <a:ext cx="520980" cy="393192"/>
          </a:xfrm>
          <a:prstGeom prst="rect">
            <a:avLst/>
          </a:prstGeom>
          <a:noFill/>
          <a:ln>
            <a:noFill/>
          </a:ln>
        </p:spPr>
      </p:pic>
      <p:pic>
        <p:nvPicPr>
          <p:cNvPr id="836" name="Google Shape;836;p65"/>
          <p:cNvPicPr preferRelativeResize="0"/>
          <p:nvPr/>
        </p:nvPicPr>
        <p:blipFill rotWithShape="1">
          <a:blip r:embed="rId8">
            <a:alphaModFix/>
          </a:blip>
          <a:srcRect b="2891" l="0" r="0" t="2882"/>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6"/>
          <p:cNvPicPr preferRelativeResize="0"/>
          <p:nvPr/>
        </p:nvPicPr>
        <p:blipFill rotWithShape="1">
          <a:blip r:embed="rId2">
            <a:alphaModFix/>
          </a:blip>
          <a:srcRect b="1274" l="0" r="0" t="1276"/>
          <a:stretch/>
        </p:blipFill>
        <p:spPr>
          <a:xfrm>
            <a:off x="429768" y="1171588"/>
            <a:ext cx="521208" cy="396118"/>
          </a:xfrm>
          <a:prstGeom prst="rect">
            <a:avLst/>
          </a:prstGeom>
          <a:noFill/>
          <a:ln>
            <a:noFill/>
          </a:ln>
        </p:spPr>
      </p:pic>
      <p:pic>
        <p:nvPicPr>
          <p:cNvPr id="859" name="Google Shape;859;p66"/>
          <p:cNvPicPr preferRelativeResize="0"/>
          <p:nvPr/>
        </p:nvPicPr>
        <p:blipFill rotWithShape="1">
          <a:blip r:embed="rId3">
            <a:alphaModFix/>
          </a:blip>
          <a:srcRect b="1274" l="0" r="0" t="1276"/>
          <a:stretch/>
        </p:blipFill>
        <p:spPr>
          <a:xfrm>
            <a:off x="429768" y="1709650"/>
            <a:ext cx="521208" cy="396119"/>
          </a:xfrm>
          <a:prstGeom prst="rect">
            <a:avLst/>
          </a:prstGeom>
          <a:noFill/>
          <a:ln>
            <a:noFill/>
          </a:ln>
        </p:spPr>
      </p:pic>
      <p:pic>
        <p:nvPicPr>
          <p:cNvPr id="860" name="Google Shape;860;p66"/>
          <p:cNvPicPr preferRelativeResize="0"/>
          <p:nvPr/>
        </p:nvPicPr>
        <p:blipFill rotWithShape="1">
          <a:blip r:embed="rId4">
            <a:alphaModFix/>
          </a:blip>
          <a:srcRect b="1274" l="0" r="0" t="1276"/>
          <a:stretch/>
        </p:blipFill>
        <p:spPr>
          <a:xfrm>
            <a:off x="429768" y="2205600"/>
            <a:ext cx="521208" cy="396118"/>
          </a:xfrm>
          <a:prstGeom prst="rect">
            <a:avLst/>
          </a:prstGeom>
          <a:noFill/>
          <a:ln>
            <a:noFill/>
          </a:ln>
        </p:spPr>
      </p:pic>
      <p:pic>
        <p:nvPicPr>
          <p:cNvPr id="861" name="Google Shape;861;p66"/>
          <p:cNvPicPr preferRelativeResize="0"/>
          <p:nvPr/>
        </p:nvPicPr>
        <p:blipFill rotWithShape="1">
          <a:blip r:embed="rId5">
            <a:alphaModFix/>
          </a:blip>
          <a:srcRect b="1274" l="0" r="0" t="1276"/>
          <a:stretch/>
        </p:blipFill>
        <p:spPr>
          <a:xfrm>
            <a:off x="429768" y="2755163"/>
            <a:ext cx="521208" cy="396119"/>
          </a:xfrm>
          <a:prstGeom prst="rect">
            <a:avLst/>
          </a:prstGeom>
          <a:noFill/>
          <a:ln>
            <a:noFill/>
          </a:ln>
        </p:spPr>
      </p:pic>
      <p:pic>
        <p:nvPicPr>
          <p:cNvPr id="862" name="Google Shape;862;p66"/>
          <p:cNvPicPr preferRelativeResize="0"/>
          <p:nvPr/>
        </p:nvPicPr>
        <p:blipFill rotWithShape="1">
          <a:blip r:embed="rId6">
            <a:alphaModFix/>
          </a:blip>
          <a:srcRect b="1274" l="0" r="0" t="1276"/>
          <a:stretch/>
        </p:blipFill>
        <p:spPr>
          <a:xfrm>
            <a:off x="429768" y="3277788"/>
            <a:ext cx="521208" cy="396118"/>
          </a:xfrm>
          <a:prstGeom prst="rect">
            <a:avLst/>
          </a:prstGeom>
          <a:noFill/>
          <a:ln>
            <a:noFill/>
          </a:ln>
        </p:spPr>
      </p:pic>
      <p:pic>
        <p:nvPicPr>
          <p:cNvPr id="863" name="Google Shape;863;p66"/>
          <p:cNvPicPr preferRelativeResize="0"/>
          <p:nvPr/>
        </p:nvPicPr>
        <p:blipFill rotWithShape="1">
          <a:blip r:embed="rId7">
            <a:alphaModFix/>
          </a:blip>
          <a:srcRect b="1615" l="0" r="0" t="1616"/>
          <a:stretch/>
        </p:blipFill>
        <p:spPr>
          <a:xfrm>
            <a:off x="429768" y="3794760"/>
            <a:ext cx="520980" cy="393192"/>
          </a:xfrm>
          <a:prstGeom prst="rect">
            <a:avLst/>
          </a:prstGeom>
          <a:noFill/>
          <a:ln>
            <a:noFill/>
          </a:ln>
        </p:spPr>
      </p:pic>
      <p:pic>
        <p:nvPicPr>
          <p:cNvPr id="864" name="Google Shape;864;p66"/>
          <p:cNvPicPr preferRelativeResize="0"/>
          <p:nvPr/>
        </p:nvPicPr>
        <p:blipFill rotWithShape="1">
          <a:blip r:embed="rId8">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7"/>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7"/>
          <p:cNvPicPr preferRelativeResize="0"/>
          <p:nvPr/>
        </p:nvPicPr>
        <p:blipFill rotWithShape="1">
          <a:blip r:embed="rId4">
            <a:alphaModFix/>
          </a:blip>
          <a:srcRect b="1036" l="0" r="0" t="1047"/>
          <a:stretch/>
        </p:blipFill>
        <p:spPr>
          <a:xfrm>
            <a:off x="429768" y="2577303"/>
            <a:ext cx="475488" cy="361371"/>
          </a:xfrm>
          <a:prstGeom prst="rect">
            <a:avLst/>
          </a:prstGeom>
          <a:noFill/>
          <a:ln>
            <a:noFill/>
          </a:ln>
        </p:spPr>
      </p:pic>
      <p:pic>
        <p:nvPicPr>
          <p:cNvPr id="892" name="Google Shape;892;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7"/>
          <p:cNvPicPr preferRelativeResize="0"/>
          <p:nvPr/>
        </p:nvPicPr>
        <p:blipFill rotWithShape="1">
          <a:blip r:embed="rId5">
            <a:alphaModFix/>
          </a:blip>
          <a:srcRect b="1036" l="0" r="0" t="1047"/>
          <a:stretch/>
        </p:blipFill>
        <p:spPr>
          <a:xfrm>
            <a:off x="429768" y="3438144"/>
            <a:ext cx="475488" cy="361371"/>
          </a:xfrm>
          <a:prstGeom prst="rect">
            <a:avLst/>
          </a:prstGeom>
          <a:noFill/>
          <a:ln>
            <a:noFill/>
          </a:ln>
        </p:spPr>
      </p:pic>
      <p:pic>
        <p:nvPicPr>
          <p:cNvPr id="894" name="Google Shape;894;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7"/>
          <p:cNvPicPr preferRelativeResize="0"/>
          <p:nvPr/>
        </p:nvPicPr>
        <p:blipFill rotWithShape="1">
          <a:blip r:embed="rId6">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6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6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2" name="Google Shape;952;p6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3" name="Google Shape;953;p6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4" name="Google Shape;954;p6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5" name="Google Shape;955;p6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6" name="Google Shape;956;p6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7" name="Google Shape;957;p6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0"/>
          <p:cNvPicPr preferRelativeResize="0"/>
          <p:nvPr/>
        </p:nvPicPr>
        <p:blipFill rotWithShape="1">
          <a:blip r:embed="rId2">
            <a:alphaModFix/>
          </a:blip>
          <a:srcRect b="1274" l="0" r="0" t="1276"/>
          <a:stretch/>
        </p:blipFill>
        <p:spPr>
          <a:xfrm>
            <a:off x="429768" y="1261872"/>
            <a:ext cx="475488" cy="361371"/>
          </a:xfrm>
          <a:prstGeom prst="rect">
            <a:avLst/>
          </a:prstGeom>
          <a:noFill/>
          <a:ln>
            <a:noFill/>
          </a:ln>
        </p:spPr>
      </p:pic>
      <p:pic>
        <p:nvPicPr>
          <p:cNvPr id="982" name="Google Shape;982;p70"/>
          <p:cNvPicPr preferRelativeResize="0"/>
          <p:nvPr/>
        </p:nvPicPr>
        <p:blipFill rotWithShape="1">
          <a:blip r:embed="rId3">
            <a:alphaModFix/>
          </a:blip>
          <a:srcRect b="1274" l="0" r="0" t="1276"/>
          <a:stretch/>
        </p:blipFill>
        <p:spPr>
          <a:xfrm>
            <a:off x="429768" y="1709928"/>
            <a:ext cx="475488" cy="361371"/>
          </a:xfrm>
          <a:prstGeom prst="rect">
            <a:avLst/>
          </a:prstGeom>
          <a:noFill/>
          <a:ln>
            <a:noFill/>
          </a:ln>
        </p:spPr>
      </p:pic>
      <p:pic>
        <p:nvPicPr>
          <p:cNvPr id="983" name="Google Shape;983;p70"/>
          <p:cNvPicPr preferRelativeResize="0"/>
          <p:nvPr/>
        </p:nvPicPr>
        <p:blipFill rotWithShape="1">
          <a:blip r:embed="rId4">
            <a:alphaModFix/>
          </a:blip>
          <a:srcRect b="1274" l="0" r="0" t="1276"/>
          <a:stretch/>
        </p:blipFill>
        <p:spPr>
          <a:xfrm>
            <a:off x="429768" y="2129247"/>
            <a:ext cx="475488" cy="361371"/>
          </a:xfrm>
          <a:prstGeom prst="rect">
            <a:avLst/>
          </a:prstGeom>
          <a:noFill/>
          <a:ln>
            <a:noFill/>
          </a:ln>
        </p:spPr>
      </p:pic>
      <p:pic>
        <p:nvPicPr>
          <p:cNvPr id="984" name="Google Shape;984;p70"/>
          <p:cNvPicPr preferRelativeResize="0"/>
          <p:nvPr/>
        </p:nvPicPr>
        <p:blipFill rotWithShape="1">
          <a:blip r:embed="rId5">
            <a:alphaModFix/>
          </a:blip>
          <a:srcRect b="1274" l="0" r="0" t="1276"/>
          <a:stretch/>
        </p:blipFill>
        <p:spPr>
          <a:xfrm>
            <a:off x="429768" y="2577303"/>
            <a:ext cx="475488" cy="361371"/>
          </a:xfrm>
          <a:prstGeom prst="rect">
            <a:avLst/>
          </a:prstGeom>
          <a:noFill/>
          <a:ln>
            <a:noFill/>
          </a:ln>
        </p:spPr>
      </p:pic>
      <p:pic>
        <p:nvPicPr>
          <p:cNvPr id="985" name="Google Shape;985;p70"/>
          <p:cNvPicPr preferRelativeResize="0"/>
          <p:nvPr/>
        </p:nvPicPr>
        <p:blipFill rotWithShape="1">
          <a:blip r:embed="rId6">
            <a:alphaModFix/>
          </a:blip>
          <a:srcRect b="1274" l="0" r="0" t="1276"/>
          <a:stretch/>
        </p:blipFill>
        <p:spPr>
          <a:xfrm>
            <a:off x="429768" y="2999232"/>
            <a:ext cx="475488" cy="361371"/>
          </a:xfrm>
          <a:prstGeom prst="rect">
            <a:avLst/>
          </a:prstGeom>
          <a:noFill/>
          <a:ln>
            <a:noFill/>
          </a:ln>
        </p:spPr>
      </p:pic>
      <p:pic>
        <p:nvPicPr>
          <p:cNvPr id="986" name="Google Shape;986;p70"/>
          <p:cNvPicPr preferRelativeResize="0"/>
          <p:nvPr/>
        </p:nvPicPr>
        <p:blipFill rotWithShape="1">
          <a:blip r:embed="rId7">
            <a:alphaModFix/>
          </a:blip>
          <a:srcRect b="1274" l="0" r="0" t="1276"/>
          <a:stretch/>
        </p:blipFill>
        <p:spPr>
          <a:xfrm>
            <a:off x="429768" y="3438144"/>
            <a:ext cx="475488" cy="361371"/>
          </a:xfrm>
          <a:prstGeom prst="rect">
            <a:avLst/>
          </a:prstGeom>
          <a:noFill/>
          <a:ln>
            <a:noFill/>
          </a:ln>
        </p:spPr>
      </p:pic>
      <p:pic>
        <p:nvPicPr>
          <p:cNvPr id="987" name="Google Shape;987;p70"/>
          <p:cNvPicPr preferRelativeResize="0"/>
          <p:nvPr/>
        </p:nvPicPr>
        <p:blipFill rotWithShape="1">
          <a:blip r:embed="rId8">
            <a:alphaModFix/>
          </a:blip>
          <a:srcRect b="1274" l="0" r="0" t="1276"/>
          <a:stretch/>
        </p:blipFill>
        <p:spPr>
          <a:xfrm>
            <a:off x="429768" y="3877056"/>
            <a:ext cx="475488" cy="361371"/>
          </a:xfrm>
          <a:prstGeom prst="rect">
            <a:avLst/>
          </a:prstGeom>
          <a:noFill/>
          <a:ln>
            <a:noFill/>
          </a:ln>
        </p:spPr>
      </p:pic>
      <p:pic>
        <p:nvPicPr>
          <p:cNvPr id="988" name="Google Shape;988;p70"/>
          <p:cNvPicPr preferRelativeResize="0"/>
          <p:nvPr/>
        </p:nvPicPr>
        <p:blipFill rotWithShape="1">
          <a:blip r:embed="rId9">
            <a:alphaModFix/>
          </a:blip>
          <a:srcRect b="1274"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1"/>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991" name="Google Shape;991;p7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1"/>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1"/>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2"/>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28"/>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8"/>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8"/>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8"/>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7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7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4"/>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7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2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29"/>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411"/>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56" name="Google Shape;56;p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0" name="Google Shape;60;p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0"/>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66" name="Google Shape;6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9" name="Google Shape;69;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1"/>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76" name="Google Shape;7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79" name="Google Shape;7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2"/>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1.png"/><Relationship Id="rId4" Type="http://schemas.openxmlformats.org/officeDocument/2006/relationships/image" Target="../media/image114.png"/><Relationship Id="rId5" Type="http://schemas.openxmlformats.org/officeDocument/2006/relationships/image" Target="../media/image121.png"/><Relationship Id="rId6"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0.png"/><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2.png"/><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4.png"/><Relationship Id="rId4" Type="http://schemas.openxmlformats.org/officeDocument/2006/relationships/image" Target="../media/image1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9.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3.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UBUNTU-CVE-2019-6111</a:t>
            </a:r>
            <a:endParaRPr/>
          </a:p>
        </p:txBody>
      </p:sp>
      <p:sp>
        <p:nvSpPr>
          <p:cNvPr id="1141" name="Google Shape;1141;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42" name="Google Shape;1142;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Roboto"/>
                <a:ea typeface="Roboto"/>
                <a:cs typeface="Roboto"/>
                <a:sym typeface="Roboto"/>
              </a:rPr>
              <a:t>After gaining access to the server admin account with the credentials and testing them using an SSH tunnel. I had been able to use the payload injector tool Cadaver, to inject a reverse shell php script that I was able to create using the Metasploit Framework built into kali.</a:t>
            </a:r>
            <a:endParaRPr b="0" i="0" sz="1200" u="none" cap="none" strike="noStrike">
              <a:solidFill>
                <a:srgbClr val="000000"/>
              </a:solidFill>
              <a:latin typeface="Roboto"/>
              <a:ea typeface="Roboto"/>
              <a:cs typeface="Roboto"/>
              <a:sym typeface="Roboto"/>
            </a:endParaRPr>
          </a:p>
        </p:txBody>
      </p:sp>
      <p:grpSp>
        <p:nvGrpSpPr>
          <p:cNvPr id="1144" name="Google Shape;1144;p10"/>
          <p:cNvGrpSpPr/>
          <p:nvPr/>
        </p:nvGrpSpPr>
        <p:grpSpPr>
          <a:xfrm>
            <a:off x="457181" y="887903"/>
            <a:ext cx="533372" cy="533480"/>
            <a:chOff x="457200" y="1378813"/>
            <a:chExt cx="695400" cy="695450"/>
          </a:xfrm>
        </p:grpSpPr>
        <p:sp>
          <p:nvSpPr>
            <p:cNvPr id="1145" name="Google Shape;1145;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6" name="Google Shape;1146;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10"/>
          <p:cNvGrpSpPr/>
          <p:nvPr/>
        </p:nvGrpSpPr>
        <p:grpSpPr>
          <a:xfrm>
            <a:off x="3228956" y="887903"/>
            <a:ext cx="533372" cy="533480"/>
            <a:chOff x="457200" y="1378813"/>
            <a:chExt cx="695400" cy="695450"/>
          </a:xfrm>
        </p:grpSpPr>
        <p:sp>
          <p:nvSpPr>
            <p:cNvPr id="1148" name="Google Shape;1148;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9" name="Google Shape;1149;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Exploiting these vulnerability allowed the payload to hijack a service that ran a shell connection from the server machine to my kali device with the credentials of the servers super-user. The kali device had a NetCat listener service running that allowed me to remotely run malicious code to further wage attacks or cover up the ways I attacked the system.</a:t>
            </a:r>
            <a:endParaRPr b="0" i="0" sz="1200" u="none" cap="none" strike="noStrike">
              <a:solidFill>
                <a:srgbClr val="000000"/>
              </a:solidFill>
              <a:latin typeface="Roboto"/>
              <a:ea typeface="Roboto"/>
              <a:cs typeface="Roboto"/>
              <a:sym typeface="Roboto"/>
            </a:endParaRPr>
          </a:p>
        </p:txBody>
      </p:sp>
      <p:grpSp>
        <p:nvGrpSpPr>
          <p:cNvPr id="1152" name="Google Shape;1152;p10"/>
          <p:cNvGrpSpPr/>
          <p:nvPr/>
        </p:nvGrpSpPr>
        <p:grpSpPr>
          <a:xfrm>
            <a:off x="6134081" y="888653"/>
            <a:ext cx="533372" cy="533480"/>
            <a:chOff x="457200" y="1378813"/>
            <a:chExt cx="695400" cy="695450"/>
          </a:xfrm>
        </p:grpSpPr>
        <p:sp>
          <p:nvSpPr>
            <p:cNvPr id="1153" name="Google Shape;1153;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54" name="Google Shape;1154;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5" name="Google Shape;1155;p1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57" name="Google Shape;1157;p10"/>
          <p:cNvPicPr preferRelativeResize="0"/>
          <p:nvPr/>
        </p:nvPicPr>
        <p:blipFill rotWithShape="1">
          <a:blip r:embed="rId3">
            <a:alphaModFix/>
          </a:blip>
          <a:srcRect b="0" l="0" r="0" t="0"/>
          <a:stretch/>
        </p:blipFill>
        <p:spPr>
          <a:xfrm>
            <a:off x="6360913" y="4183288"/>
            <a:ext cx="2509025" cy="573492"/>
          </a:xfrm>
          <a:prstGeom prst="rect">
            <a:avLst/>
          </a:prstGeom>
          <a:noFill/>
          <a:ln>
            <a:noFill/>
          </a:ln>
        </p:spPr>
      </p:pic>
      <p:pic>
        <p:nvPicPr>
          <p:cNvPr id="1158" name="Google Shape;1158;p10"/>
          <p:cNvPicPr preferRelativeResize="0"/>
          <p:nvPr/>
        </p:nvPicPr>
        <p:blipFill rotWithShape="1">
          <a:blip r:embed="rId4">
            <a:alphaModFix/>
          </a:blip>
          <a:srcRect b="0" l="0" r="0" t="0"/>
          <a:stretch/>
        </p:blipFill>
        <p:spPr>
          <a:xfrm>
            <a:off x="6360900" y="3420001"/>
            <a:ext cx="2509025" cy="456186"/>
          </a:xfrm>
          <a:prstGeom prst="rect">
            <a:avLst/>
          </a:prstGeom>
          <a:noFill/>
          <a:ln>
            <a:noFill/>
          </a:ln>
        </p:spPr>
      </p:pic>
      <p:pic>
        <p:nvPicPr>
          <p:cNvPr id="1159" name="Google Shape;1159;p10"/>
          <p:cNvPicPr preferRelativeResize="0"/>
          <p:nvPr/>
        </p:nvPicPr>
        <p:blipFill rotWithShape="1">
          <a:blip r:embed="rId5">
            <a:alphaModFix/>
          </a:blip>
          <a:srcRect b="0" l="0" r="0" t="0"/>
          <a:stretch/>
        </p:blipFill>
        <p:spPr>
          <a:xfrm>
            <a:off x="6360913" y="3876188"/>
            <a:ext cx="2509025" cy="307100"/>
          </a:xfrm>
          <a:prstGeom prst="rect">
            <a:avLst/>
          </a:prstGeom>
          <a:noFill/>
          <a:ln>
            <a:noFill/>
          </a:ln>
        </p:spPr>
      </p:pic>
      <p:pic>
        <p:nvPicPr>
          <p:cNvPr id="1160" name="Google Shape;1160;p10"/>
          <p:cNvPicPr preferRelativeResize="0"/>
          <p:nvPr/>
        </p:nvPicPr>
        <p:blipFill rotWithShape="1">
          <a:blip r:embed="rId6">
            <a:alphaModFix/>
          </a:blip>
          <a:srcRect b="0" l="0" r="0" t="0"/>
          <a:stretch/>
        </p:blipFill>
        <p:spPr>
          <a:xfrm>
            <a:off x="6360925" y="1458167"/>
            <a:ext cx="2509025" cy="19804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1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6" name="Google Shape;1166;p11"/>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7" name="Google Shape;1167;p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173" name="Google Shape;1173;p12"/>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0"/>
              </a:spcBef>
              <a:spcAft>
                <a:spcPts val="0"/>
              </a:spcAft>
              <a:buSzPts val="1200"/>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lnSpc>
                <a:spcPct val="100000"/>
              </a:lnSpc>
              <a:spcBef>
                <a:spcPts val="600"/>
              </a:spcBef>
              <a:spcAft>
                <a:spcPts val="600"/>
              </a:spcAft>
              <a:buSzPts val="1200"/>
              <a:buNone/>
            </a:pPr>
            <a:r>
              <a:t/>
            </a:r>
            <a:endParaRPr sz="1200"/>
          </a:p>
        </p:txBody>
      </p:sp>
      <p:sp>
        <p:nvSpPr>
          <p:cNvPr id="1174" name="Google Shape;1174;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75" name="Google Shape;1175;p12"/>
          <p:cNvSpPr/>
          <p:nvPr/>
        </p:nvSpPr>
        <p:spPr>
          <a:xfrm>
            <a:off x="367350" y="1467800"/>
            <a:ext cx="8409300" cy="33000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Roboto"/>
                <a:ea typeface="Roboto"/>
                <a:cs typeface="Roboto"/>
                <a:sym typeface="Roboto"/>
              </a:rPr>
              <a:t>Include a screenshot of Kibana logs depicting the port scan. </a:t>
            </a:r>
            <a:endParaRPr b="0" i="0" sz="1400" u="none" cap="none" strike="noStrike">
              <a:solidFill>
                <a:srgbClr val="000000"/>
              </a:solidFill>
              <a:latin typeface="Roboto"/>
              <a:ea typeface="Roboto"/>
              <a:cs typeface="Roboto"/>
              <a:sym typeface="Roboto"/>
            </a:endParaRPr>
          </a:p>
        </p:txBody>
      </p:sp>
      <p:sp>
        <p:nvSpPr>
          <p:cNvPr id="1176" name="Google Shape;1176;p12"/>
          <p:cNvSpPr txBox="1"/>
          <p:nvPr>
            <p:ph idx="1" type="subTitle"/>
          </p:nvPr>
        </p:nvSpPr>
        <p:spPr>
          <a:xfrm>
            <a:off x="3712025" y="675975"/>
            <a:ext cx="49110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Dec 18, 2021 @ 20:59:50.006</a:t>
            </a:r>
            <a:endParaRPr sz="1200"/>
          </a:p>
          <a:p>
            <a:pPr indent="-167640" lvl="0" marL="320040" rtl="0" algn="l">
              <a:lnSpc>
                <a:spcPct val="100000"/>
              </a:lnSpc>
              <a:spcBef>
                <a:spcPts val="0"/>
              </a:spcBef>
              <a:spcAft>
                <a:spcPts val="0"/>
              </a:spcAft>
              <a:buSzPts val="1200"/>
              <a:buChar char="●"/>
            </a:pPr>
            <a:r>
              <a:rPr lang="en" sz="1200"/>
              <a:t>Aprox. 60,313 Packets were sent from 192.168.1.90</a:t>
            </a:r>
            <a:endParaRPr sz="1200"/>
          </a:p>
          <a:p>
            <a:pPr indent="-167640" lvl="0" marL="320040" rtl="0" algn="l">
              <a:lnSpc>
                <a:spcPct val="100000"/>
              </a:lnSpc>
              <a:spcBef>
                <a:spcPts val="0"/>
              </a:spcBef>
              <a:spcAft>
                <a:spcPts val="0"/>
              </a:spcAft>
              <a:buSzPts val="1200"/>
              <a:buChar char="●"/>
            </a:pPr>
            <a:r>
              <a:rPr lang="en" sz="1200"/>
              <a:t>The headers of the packets as well as the volume</a:t>
            </a:r>
            <a:endParaRPr sz="1200"/>
          </a:p>
        </p:txBody>
      </p:sp>
      <p:pic>
        <p:nvPicPr>
          <p:cNvPr id="1177" name="Google Shape;1177;p12"/>
          <p:cNvPicPr preferRelativeResize="0"/>
          <p:nvPr/>
        </p:nvPicPr>
        <p:blipFill rotWithShape="1">
          <a:blip r:embed="rId3">
            <a:alphaModFix/>
          </a:blip>
          <a:srcRect b="0" l="0" r="0" t="0"/>
          <a:stretch/>
        </p:blipFill>
        <p:spPr>
          <a:xfrm>
            <a:off x="3761300" y="835137"/>
            <a:ext cx="424701" cy="331225"/>
          </a:xfrm>
          <a:prstGeom prst="rect">
            <a:avLst/>
          </a:prstGeom>
          <a:noFill/>
          <a:ln>
            <a:noFill/>
          </a:ln>
        </p:spPr>
      </p:pic>
      <p:pic>
        <p:nvPicPr>
          <p:cNvPr id="1178" name="Google Shape;1178;p12"/>
          <p:cNvPicPr preferRelativeResize="0"/>
          <p:nvPr/>
        </p:nvPicPr>
        <p:blipFill>
          <a:blip r:embed="rId4">
            <a:alphaModFix/>
          </a:blip>
          <a:stretch>
            <a:fillRect/>
          </a:stretch>
        </p:blipFill>
        <p:spPr>
          <a:xfrm>
            <a:off x="1327850" y="1411350"/>
            <a:ext cx="6423576" cy="3356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a:t>
            </a:r>
            <a:endParaRPr>
              <a:solidFill>
                <a:schemeClr val="dk1"/>
              </a:solidFill>
            </a:endParaRPr>
          </a:p>
        </p:txBody>
      </p:sp>
      <p:sp>
        <p:nvSpPr>
          <p:cNvPr id="1184" name="Google Shape;1184;p13"/>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0"/>
              </a:spcBef>
              <a:spcAft>
                <a:spcPts val="0"/>
              </a:spcAft>
              <a:buSzPts val="1200"/>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lnSpc>
                <a:spcPct val="100000"/>
              </a:lnSpc>
              <a:spcBef>
                <a:spcPts val="600"/>
              </a:spcBef>
              <a:spcAft>
                <a:spcPts val="600"/>
              </a:spcAft>
              <a:buSzPts val="1200"/>
              <a:buNone/>
            </a:pPr>
            <a:r>
              <a:t/>
            </a:r>
            <a:endParaRPr sz="1200"/>
          </a:p>
        </p:txBody>
      </p:sp>
      <p:sp>
        <p:nvSpPr>
          <p:cNvPr id="1185" name="Google Shape;1185;p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86" name="Google Shape;1186;p13"/>
          <p:cNvSpPr/>
          <p:nvPr/>
        </p:nvSpPr>
        <p:spPr>
          <a:xfrm>
            <a:off x="367350" y="1467800"/>
            <a:ext cx="8409300" cy="33711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Include a screenshot of Kibana logs depicting the request for the hidden directory. </a:t>
            </a:r>
            <a:endParaRPr b="0" i="0" sz="1400" u="none" cap="none" strike="noStrike">
              <a:solidFill>
                <a:srgbClr val="000000"/>
              </a:solidFill>
              <a:latin typeface="Roboto"/>
              <a:ea typeface="Roboto"/>
              <a:cs typeface="Roboto"/>
              <a:sym typeface="Roboto"/>
            </a:endParaRPr>
          </a:p>
        </p:txBody>
      </p:sp>
      <p:sp>
        <p:nvSpPr>
          <p:cNvPr id="1187" name="Google Shape;1187;p13"/>
          <p:cNvSpPr txBox="1"/>
          <p:nvPr>
            <p:ph idx="1" type="subTitle"/>
          </p:nvPr>
        </p:nvSpPr>
        <p:spPr>
          <a:xfrm>
            <a:off x="3663050" y="741300"/>
            <a:ext cx="57912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solidFill>
                  <a:schemeClr val="dk1"/>
                </a:solidFill>
              </a:rPr>
              <a:t>20:58:50.000, and there were approximately 200 requests made for the hidden directory</a:t>
            </a:r>
            <a:endParaRPr sz="1200"/>
          </a:p>
          <a:p>
            <a:pPr indent="-167640" lvl="0" marL="320040" rtl="0" algn="l">
              <a:lnSpc>
                <a:spcPct val="100000"/>
              </a:lnSpc>
              <a:spcBef>
                <a:spcPts val="0"/>
              </a:spcBef>
              <a:spcAft>
                <a:spcPts val="0"/>
              </a:spcAft>
              <a:buSzPts val="1200"/>
              <a:buChar char="●"/>
            </a:pPr>
            <a:r>
              <a:rPr lang="en" sz="1200"/>
              <a:t>‘/company_folders/secret_folder/’ had an admin password hash.</a:t>
            </a:r>
            <a:endParaRPr sz="1200"/>
          </a:p>
        </p:txBody>
      </p:sp>
      <p:pic>
        <p:nvPicPr>
          <p:cNvPr id="1188" name="Google Shape;1188;p13"/>
          <p:cNvPicPr preferRelativeResize="0"/>
          <p:nvPr/>
        </p:nvPicPr>
        <p:blipFill rotWithShape="1">
          <a:blip r:embed="rId3">
            <a:alphaModFix/>
          </a:blip>
          <a:srcRect b="0" l="0" r="0" t="0"/>
          <a:stretch/>
        </p:blipFill>
        <p:spPr>
          <a:xfrm>
            <a:off x="3761300" y="835137"/>
            <a:ext cx="424701" cy="331225"/>
          </a:xfrm>
          <a:prstGeom prst="rect">
            <a:avLst/>
          </a:prstGeom>
          <a:noFill/>
          <a:ln>
            <a:noFill/>
          </a:ln>
        </p:spPr>
      </p:pic>
      <p:pic>
        <p:nvPicPr>
          <p:cNvPr id="1189" name="Google Shape;1189;p13"/>
          <p:cNvPicPr preferRelativeResize="0"/>
          <p:nvPr/>
        </p:nvPicPr>
        <p:blipFill>
          <a:blip r:embed="rId4">
            <a:alphaModFix/>
          </a:blip>
          <a:stretch>
            <a:fillRect/>
          </a:stretch>
        </p:blipFill>
        <p:spPr>
          <a:xfrm>
            <a:off x="758883" y="1378923"/>
            <a:ext cx="7446265" cy="345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195" name="Google Shape;1195;p14"/>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0"/>
              </a:spcBef>
              <a:spcAft>
                <a:spcPts val="0"/>
              </a:spcAft>
              <a:buSzPts val="1200"/>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lnSpc>
                <a:spcPct val="100000"/>
              </a:lnSpc>
              <a:spcBef>
                <a:spcPts val="600"/>
              </a:spcBef>
              <a:spcAft>
                <a:spcPts val="600"/>
              </a:spcAft>
              <a:buSzPts val="1200"/>
              <a:buNone/>
            </a:pPr>
            <a:r>
              <a:t/>
            </a:r>
            <a:endParaRPr sz="1200"/>
          </a:p>
        </p:txBody>
      </p:sp>
      <p:sp>
        <p:nvSpPr>
          <p:cNvPr id="1196" name="Google Shape;1196;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97" name="Google Shape;1197;p14"/>
          <p:cNvSpPr/>
          <p:nvPr/>
        </p:nvSpPr>
        <p:spPr>
          <a:xfrm>
            <a:off x="367350" y="1467800"/>
            <a:ext cx="8409300" cy="33555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Include a screenshot of Kibana logs depicting the brute force attack.  </a:t>
            </a:r>
            <a:endParaRPr b="0" i="0" sz="1400" u="none" cap="none" strike="noStrike">
              <a:solidFill>
                <a:srgbClr val="000000"/>
              </a:solidFill>
              <a:latin typeface="Roboto"/>
              <a:ea typeface="Roboto"/>
              <a:cs typeface="Roboto"/>
              <a:sym typeface="Roboto"/>
            </a:endParaRPr>
          </a:p>
        </p:txBody>
      </p:sp>
      <p:sp>
        <p:nvSpPr>
          <p:cNvPr id="1198" name="Google Shape;1198;p14"/>
          <p:cNvSpPr txBox="1"/>
          <p:nvPr>
            <p:ph idx="1" type="subTitle"/>
          </p:nvPr>
        </p:nvSpPr>
        <p:spPr>
          <a:xfrm>
            <a:off x="3663050" y="741300"/>
            <a:ext cx="57912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Log-in attempts with an agent ID of hydra began at 21:42:47.305.</a:t>
            </a:r>
            <a:endParaRPr sz="1200"/>
          </a:p>
          <a:p>
            <a:pPr indent="-167640" lvl="0" marL="320040" rtl="0" algn="l">
              <a:lnSpc>
                <a:spcPct val="100000"/>
              </a:lnSpc>
              <a:spcBef>
                <a:spcPts val="0"/>
              </a:spcBef>
              <a:spcAft>
                <a:spcPts val="0"/>
              </a:spcAft>
              <a:buSzPts val="1200"/>
              <a:buChar char="●"/>
            </a:pPr>
            <a:r>
              <a:rPr lang="en" sz="1200"/>
              <a:t>Over </a:t>
            </a:r>
            <a:r>
              <a:rPr lang="en" sz="1200">
                <a:solidFill>
                  <a:schemeClr val="dk1"/>
                </a:solidFill>
              </a:rPr>
              <a:t>16,400</a:t>
            </a:r>
            <a:r>
              <a:rPr lang="en" sz="1200">
                <a:solidFill>
                  <a:schemeClr val="dk1"/>
                </a:solidFill>
              </a:rPr>
              <a:t> login attempts occurred before the admin password was found.</a:t>
            </a:r>
            <a:endParaRPr sz="1200"/>
          </a:p>
        </p:txBody>
      </p:sp>
      <p:pic>
        <p:nvPicPr>
          <p:cNvPr id="1199" name="Google Shape;1199;p14"/>
          <p:cNvPicPr preferRelativeResize="0"/>
          <p:nvPr/>
        </p:nvPicPr>
        <p:blipFill rotWithShape="1">
          <a:blip r:embed="rId3">
            <a:alphaModFix/>
          </a:blip>
          <a:srcRect b="0" l="0" r="0" t="0"/>
          <a:stretch/>
        </p:blipFill>
        <p:spPr>
          <a:xfrm>
            <a:off x="3761300" y="835137"/>
            <a:ext cx="424701" cy="331225"/>
          </a:xfrm>
          <a:prstGeom prst="rect">
            <a:avLst/>
          </a:prstGeom>
          <a:noFill/>
          <a:ln>
            <a:noFill/>
          </a:ln>
        </p:spPr>
      </p:pic>
      <p:pic>
        <p:nvPicPr>
          <p:cNvPr id="1200" name="Google Shape;1200;p14"/>
          <p:cNvPicPr preferRelativeResize="0"/>
          <p:nvPr/>
        </p:nvPicPr>
        <p:blipFill>
          <a:blip r:embed="rId4">
            <a:alphaModFix/>
          </a:blip>
          <a:stretch>
            <a:fillRect/>
          </a:stretch>
        </p:blipFill>
        <p:spPr>
          <a:xfrm>
            <a:off x="798988" y="1467775"/>
            <a:ext cx="7546022" cy="3355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206" name="Google Shape;1206;p15"/>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0"/>
              </a:spcBef>
              <a:spcAft>
                <a:spcPts val="0"/>
              </a:spcAft>
              <a:buSzPts val="1200"/>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lnSpc>
                <a:spcPct val="100000"/>
              </a:lnSpc>
              <a:spcBef>
                <a:spcPts val="600"/>
              </a:spcBef>
              <a:spcAft>
                <a:spcPts val="600"/>
              </a:spcAft>
              <a:buSzPts val="1200"/>
              <a:buNone/>
            </a:pPr>
            <a:r>
              <a:t/>
            </a:r>
            <a:endParaRPr sz="1200"/>
          </a:p>
        </p:txBody>
      </p:sp>
      <p:sp>
        <p:nvSpPr>
          <p:cNvPr id="1207" name="Google Shape;1207;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08" name="Google Shape;1208;p15"/>
          <p:cNvSpPr/>
          <p:nvPr/>
        </p:nvSpPr>
        <p:spPr>
          <a:xfrm>
            <a:off x="367350" y="1467800"/>
            <a:ext cx="8409300" cy="3317100"/>
          </a:xfrm>
          <a:prstGeom prst="rect">
            <a:avLst/>
          </a:prstGeom>
          <a:solidFill>
            <a:srgbClr val="1D8BE6">
              <a:alpha val="1411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Add a screenshot of Kibana logs depicting the WebDAV connection.  </a:t>
            </a:r>
            <a:endParaRPr b="0" i="0" sz="1400" u="none" cap="none" strike="noStrike">
              <a:solidFill>
                <a:srgbClr val="000000"/>
              </a:solidFill>
              <a:latin typeface="Roboto"/>
              <a:ea typeface="Roboto"/>
              <a:cs typeface="Roboto"/>
              <a:sym typeface="Roboto"/>
            </a:endParaRPr>
          </a:p>
        </p:txBody>
      </p:sp>
      <p:sp>
        <p:nvSpPr>
          <p:cNvPr id="1209" name="Google Shape;1209;p15"/>
          <p:cNvSpPr txBox="1"/>
          <p:nvPr>
            <p:ph idx="1" type="subTitle"/>
          </p:nvPr>
        </p:nvSpPr>
        <p:spPr>
          <a:xfrm>
            <a:off x="3663050" y="741300"/>
            <a:ext cx="57912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After approximately 16 attempts at accessing the /var/www/webdav directory there was injection of a hostile script.</a:t>
            </a:r>
            <a:endParaRPr sz="1200"/>
          </a:p>
          <a:p>
            <a:pPr indent="-167640" lvl="0" marL="320040" rtl="0" algn="l">
              <a:lnSpc>
                <a:spcPct val="100000"/>
              </a:lnSpc>
              <a:spcBef>
                <a:spcPts val="0"/>
              </a:spcBef>
              <a:spcAft>
                <a:spcPts val="0"/>
              </a:spcAft>
              <a:buSzPts val="1200"/>
              <a:buChar char="●"/>
            </a:pPr>
            <a:r>
              <a:rPr lang="en" sz="1200"/>
              <a:t>The </a:t>
            </a:r>
            <a:r>
              <a:rPr lang="en" sz="1200"/>
              <a:t>presumably</a:t>
            </a:r>
            <a:r>
              <a:rPr lang="en" sz="1200"/>
              <a:t> hostile injected script was /credit_customer1.php.</a:t>
            </a:r>
            <a:endParaRPr sz="1200"/>
          </a:p>
        </p:txBody>
      </p:sp>
      <p:pic>
        <p:nvPicPr>
          <p:cNvPr id="1210" name="Google Shape;1210;p15"/>
          <p:cNvPicPr preferRelativeResize="0"/>
          <p:nvPr/>
        </p:nvPicPr>
        <p:blipFill rotWithShape="1">
          <a:blip r:embed="rId3">
            <a:alphaModFix/>
          </a:blip>
          <a:srcRect b="0" l="0" r="0" t="0"/>
          <a:stretch/>
        </p:blipFill>
        <p:spPr>
          <a:xfrm>
            <a:off x="3761300" y="835137"/>
            <a:ext cx="424701" cy="331225"/>
          </a:xfrm>
          <a:prstGeom prst="rect">
            <a:avLst/>
          </a:prstGeom>
          <a:noFill/>
          <a:ln>
            <a:noFill/>
          </a:ln>
        </p:spPr>
      </p:pic>
      <p:pic>
        <p:nvPicPr>
          <p:cNvPr id="1211" name="Google Shape;1211;p15"/>
          <p:cNvPicPr preferRelativeResize="0"/>
          <p:nvPr/>
        </p:nvPicPr>
        <p:blipFill>
          <a:blip r:embed="rId4">
            <a:alphaModFix/>
          </a:blip>
          <a:stretch>
            <a:fillRect/>
          </a:stretch>
        </p:blipFill>
        <p:spPr>
          <a:xfrm>
            <a:off x="909275" y="1467775"/>
            <a:ext cx="7325450" cy="3317089"/>
          </a:xfrm>
          <a:prstGeom prst="rect">
            <a:avLst/>
          </a:prstGeom>
          <a:noFill/>
          <a:ln>
            <a:noFill/>
          </a:ln>
        </p:spPr>
      </p:pic>
      <p:sp>
        <p:nvSpPr>
          <p:cNvPr id="1212" name="Google Shape;1212;p15"/>
          <p:cNvSpPr/>
          <p:nvPr/>
        </p:nvSpPr>
        <p:spPr>
          <a:xfrm>
            <a:off x="2791000" y="3730600"/>
            <a:ext cx="4802400" cy="331200"/>
          </a:xfrm>
          <a:prstGeom prst="rect">
            <a:avLst/>
          </a:prstGeom>
          <a:solidFill>
            <a:srgbClr val="F8E52E">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1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8" name="Google Shape;1218;p16"/>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9" name="Google Shape;1219;p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225" name="Google Shape;122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26" name="Google Shape;1226;p17"/>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To detect future port scans an alarm can be placed to be set off when too many packets are being </a:t>
            </a:r>
            <a:r>
              <a:rPr lang="en" sz="1400"/>
              <a:t>received</a:t>
            </a:r>
            <a:r>
              <a:rPr lang="en" sz="1400"/>
              <a:t> within too short of a time frame. Something reasonable can be baselined depending on the expected traffic.</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In this case assuming </a:t>
            </a:r>
            <a:r>
              <a:rPr lang="en" sz="1400"/>
              <a:t>it's</a:t>
            </a:r>
            <a:r>
              <a:rPr lang="en" sz="1400"/>
              <a:t> just a small company access server for 4 employees having anymore than 300 packets </a:t>
            </a:r>
            <a:r>
              <a:rPr lang="en" sz="1400"/>
              <a:t>received</a:t>
            </a:r>
            <a:r>
              <a:rPr lang="en" sz="1400"/>
              <a:t> from any internal IP within a minute will be seen as suspect of a port scan.</a:t>
            </a:r>
            <a:endParaRPr sz="1400"/>
          </a:p>
        </p:txBody>
      </p:sp>
      <p:sp>
        <p:nvSpPr>
          <p:cNvPr id="1227" name="Google Shape;1227;p17"/>
          <p:cNvSpPr txBox="1"/>
          <p:nvPr>
            <p:ph idx="3" type="subTitle"/>
          </p:nvPr>
        </p:nvSpPr>
        <p:spPr>
          <a:xfrm>
            <a:off x="4466800" y="1604700"/>
            <a:ext cx="4298400" cy="3301800"/>
          </a:xfrm>
          <a:prstGeom prst="rect">
            <a:avLst/>
          </a:prstGeom>
          <a:noFill/>
          <a:ln cap="flat" cmpd="sng" w="9525">
            <a:solidFill>
              <a:schemeClr val="dk1"/>
            </a:solidFill>
            <a:prstDash val="solid"/>
            <a:round/>
            <a:headEnd len="sm" w="sm" type="none"/>
            <a:tailEnd len="sm" w="sm" type="none"/>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In this case because the Server is running Ubuntu you are able to use UFW or Firewalld to configure the proper port access to the </a:t>
            </a:r>
            <a:r>
              <a:rPr lang="en" sz="1400"/>
              <a:t>server, and ban any ips that are inquiring too intensely.</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Installing fail2ban to use with UFW is a great option:</a:t>
            </a:r>
            <a:endParaRPr sz="1400"/>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apt-get </a:t>
            </a:r>
            <a:r>
              <a:rPr b="1" lang="en" sz="1000">
                <a:solidFill>
                  <a:schemeClr val="lt2"/>
                </a:solidFill>
                <a:highlight>
                  <a:schemeClr val="accent5"/>
                </a:highlight>
                <a:latin typeface="Arial"/>
                <a:ea typeface="Arial"/>
                <a:cs typeface="Arial"/>
                <a:sym typeface="Arial"/>
              </a:rPr>
              <a:t>-y</a:t>
            </a:r>
            <a:r>
              <a:rPr lang="en" sz="1000">
                <a:solidFill>
                  <a:schemeClr val="lt2"/>
                </a:solidFill>
                <a:highlight>
                  <a:schemeClr val="accent5"/>
                </a:highlight>
                <a:latin typeface="Arial"/>
                <a:ea typeface="Arial"/>
                <a:cs typeface="Arial"/>
                <a:sym typeface="Arial"/>
              </a:rPr>
              <a:t> install ufw fail2ban</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sed </a:t>
            </a:r>
            <a:r>
              <a:rPr b="1" lang="en" sz="1000">
                <a:solidFill>
                  <a:schemeClr val="lt2"/>
                </a:solidFill>
                <a:highlight>
                  <a:schemeClr val="accent5"/>
                </a:highlight>
                <a:latin typeface="Arial"/>
                <a:ea typeface="Arial"/>
                <a:cs typeface="Arial"/>
                <a:sym typeface="Arial"/>
              </a:rPr>
              <a:t>-i</a:t>
            </a:r>
            <a:r>
              <a:rPr lang="en" sz="1000">
                <a:solidFill>
                  <a:schemeClr val="lt2"/>
                </a:solidFill>
                <a:highlight>
                  <a:schemeClr val="accent5"/>
                </a:highlight>
                <a:latin typeface="Arial"/>
                <a:ea typeface="Arial"/>
                <a:cs typeface="Arial"/>
                <a:sym typeface="Arial"/>
              </a:rPr>
              <a:t> 's/IPV6=no/IPV6=yes/g' /etc/default/ufw</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ufw allow ssh</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ufw default deny incoming</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ufw default allow outgoing</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ufw logging low</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lt2"/>
                </a:solidFill>
                <a:highlight>
                  <a:schemeClr val="accent5"/>
                </a:highlight>
                <a:latin typeface="Arial"/>
                <a:ea typeface="Arial"/>
                <a:cs typeface="Arial"/>
                <a:sym typeface="Arial"/>
              </a:rPr>
              <a:t>$ </a:t>
            </a:r>
            <a:r>
              <a:rPr lang="en" sz="1000">
                <a:solidFill>
                  <a:schemeClr val="lt2"/>
                </a:solidFill>
                <a:highlight>
                  <a:schemeClr val="accent5"/>
                </a:highlight>
                <a:latin typeface="Arial"/>
                <a:ea typeface="Arial"/>
                <a:cs typeface="Arial"/>
                <a:sym typeface="Arial"/>
              </a:rPr>
              <a:t>sudo ufw reload</a:t>
            </a:r>
            <a:endParaRPr sz="1000">
              <a:solidFill>
                <a:schemeClr val="lt2"/>
              </a:solidFill>
              <a:highlight>
                <a:schemeClr val="accent5"/>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233" name="Google Shape;123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34" name="Google Shape;1234;p1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You can set an alarm to make it so that if a user is attempting to access a directory </a:t>
            </a:r>
            <a:r>
              <a:rPr lang="en" sz="1400"/>
              <a:t>without</a:t>
            </a:r>
            <a:r>
              <a:rPr lang="en" sz="1400"/>
              <a:t> the proper rsa key, or even with the correct key, if they are trying to access the directory during a strange time at night, while business is closed.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Anymore than 35 attempts at a </a:t>
            </a:r>
            <a:r>
              <a:rPr lang="en" sz="1400"/>
              <a:t>hidden directory within an hour or anymore than 5 made without proper credentials then it will set off an alert.</a:t>
            </a:r>
            <a:endParaRPr sz="1400"/>
          </a:p>
          <a:p>
            <a:pPr indent="0" lvl="0" marL="0" rtl="0" algn="l">
              <a:lnSpc>
                <a:spcPct val="115000"/>
              </a:lnSpc>
              <a:spcBef>
                <a:spcPts val="0"/>
              </a:spcBef>
              <a:spcAft>
                <a:spcPts val="0"/>
              </a:spcAft>
              <a:buSzPts val="1400"/>
              <a:buNone/>
            </a:pPr>
            <a:r>
              <a:t/>
            </a:r>
            <a:endParaRPr sz="1400"/>
          </a:p>
        </p:txBody>
      </p:sp>
      <p:sp>
        <p:nvSpPr>
          <p:cNvPr id="1235" name="Google Shape;1235;p1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There are plenty of different ways to require </a:t>
            </a:r>
            <a:r>
              <a:rPr lang="en" sz="1400"/>
              <a:t>further</a:t>
            </a:r>
            <a:r>
              <a:rPr lang="en" sz="1400"/>
              <a:t> authorization for specific directories on a hosted server, one of the most commonly used way would be to assign each users unique device on the network with a Windows SecurID, this will allow you to know when a specific device is being used to access the server files allowing for the formulation of a proper baseline for suspicious activity after a certain time of day.</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241" name="Google Shape;124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42" name="Google Shape;1242;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This would heavily depend on volume of users attempting to access the folders and the server, but assigning a user lockout, and password lock after too many attempts will likely mitigate </a:t>
            </a:r>
            <a:r>
              <a:rPr lang="en" sz="1400"/>
              <a:t>brute forcing</a:t>
            </a:r>
            <a:r>
              <a:rPr lang="en" sz="1400"/>
              <a:t>.</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If a user fails to login to access a network </a:t>
            </a:r>
            <a:r>
              <a:rPr lang="en" sz="1400"/>
              <a:t>directory</a:t>
            </a:r>
            <a:r>
              <a:rPr lang="en" sz="1400"/>
              <a:t> more than 10 times in 30 seconds then denying any future login attempts for 5 minutes, and then after 10 more failed attempts to login force the user to contact admin to reset the password lockout.</a:t>
            </a:r>
            <a:endParaRPr sz="1400"/>
          </a:p>
          <a:p>
            <a:pPr indent="0" lvl="0" marL="0" rtl="0" algn="l">
              <a:lnSpc>
                <a:spcPct val="115000"/>
              </a:lnSpc>
              <a:spcBef>
                <a:spcPts val="0"/>
              </a:spcBef>
              <a:spcAft>
                <a:spcPts val="0"/>
              </a:spcAft>
              <a:buSzPts val="1400"/>
              <a:buNone/>
            </a:pPr>
            <a:r>
              <a:t/>
            </a:r>
            <a:endParaRPr sz="1400"/>
          </a:p>
        </p:txBody>
      </p:sp>
      <p:sp>
        <p:nvSpPr>
          <p:cNvPr id="1243" name="Google Shape;1243;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Enforcing a stronger password policy with a minimum complexity as well as an expiration time frame for the users passwords that will keep them fresh, without making the users create weak iterations of previous passwords.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This can be set in group policy in windows, but in Ubuntu you can make it so that the openSSH server enforces a password expiration as well as a renewal of keys after a certain time frame.</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249" name="Google Shape;1249;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0" name="Google Shape;1250;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You can set an alarm by emailing an alert through the use of a webhook or a message to journeld and/or a cronjob that states a certain user had attempted access, or successfully accessed a WebDAV connection outside of a specified time frame, even if they are an </a:t>
            </a:r>
            <a:r>
              <a:rPr lang="en" sz="1400"/>
              <a:t>administrator</a:t>
            </a:r>
            <a:r>
              <a:rPr lang="en" sz="1400"/>
              <a:t>, this will likely inform them that someone has their login credentials.</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Any logins made after 11PM until 5AM or during scheduled </a:t>
            </a:r>
            <a:r>
              <a:rPr lang="en" sz="1400"/>
              <a:t>maintenance</a:t>
            </a:r>
            <a:r>
              <a:rPr lang="en" sz="1400"/>
              <a:t>, sends an alert of a login to make system changes.</a:t>
            </a:r>
            <a:endParaRPr sz="1400"/>
          </a:p>
          <a:p>
            <a:pPr indent="0" lvl="0" marL="0" rtl="0" algn="l">
              <a:lnSpc>
                <a:spcPct val="115000"/>
              </a:lnSpc>
              <a:spcBef>
                <a:spcPts val="0"/>
              </a:spcBef>
              <a:spcAft>
                <a:spcPts val="0"/>
              </a:spcAft>
              <a:buSzPts val="1400"/>
              <a:buNone/>
            </a:pPr>
            <a:r>
              <a:t/>
            </a:r>
            <a:endParaRPr sz="1400"/>
          </a:p>
        </p:txBody>
      </p:sp>
      <p:sp>
        <p:nvSpPr>
          <p:cNvPr id="1251" name="Google Shape;1251;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Assigning an easycron job to send a post to a webhook, when there is any system access logins made outside of expected work time frames, to alert any system admins that their credentials are being used without them knowing.</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pic>
        <p:nvPicPr>
          <p:cNvPr id="1252" name="Google Shape;1252;p20"/>
          <p:cNvPicPr preferRelativeResize="0"/>
          <p:nvPr/>
        </p:nvPicPr>
        <p:blipFill>
          <a:blip r:embed="rId3">
            <a:alphaModFix/>
          </a:blip>
          <a:stretch>
            <a:fillRect/>
          </a:stretch>
        </p:blipFill>
        <p:spPr>
          <a:xfrm>
            <a:off x="4961450" y="3041550"/>
            <a:ext cx="3543748" cy="178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258" name="Google Shape;1258;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9" name="Google Shape;1259;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Creating an alert of any time the tool ‘netcat’ is being used on a system, or a connection is being made on an unknown port with a service that normally has  predictable connections within the network.</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Any time netcat or other network utility tools are being used from any services that normally doesn’t have access to advanced networking capabilities will trigger an alarm.</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60" name="Google Shape;1260;p21"/>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Enforcing a strict set of upload policies for the servers firewall is a surefire way to make it so that an attacker would need to go through even more great lengths to upload a shell to a devices listening for the connection on a specific port.</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Creating an egress filtering Policy to drop or reset any connections that uploads are being attempted on ‘unnecessary’ ports is the safest bet to preventing or </a:t>
            </a:r>
            <a:r>
              <a:rPr lang="en" sz="1400"/>
              <a:t>stifling</a:t>
            </a:r>
            <a:r>
              <a:rPr lang="en" sz="1400"/>
              <a:t> a reverse shell from being opened in the case of malicious scripts being executed.</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2" type="body"/>
          </p:nvPr>
        </p:nvSpPr>
        <p:spPr>
          <a:xfrm>
            <a:off x="115375" y="910475"/>
            <a:ext cx="6699600" cy="3897600"/>
          </a:xfrm>
          <a:prstGeom prst="rect">
            <a:avLst/>
          </a:prstGeom>
          <a:solidFill>
            <a:srgbClr val="1D8BE6">
              <a:alpha val="14117"/>
            </a:srgbClr>
          </a:solid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8" name="Google Shape;1058;p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
              <a:t>Address Range:</a:t>
            </a:r>
            <a:endParaRPr/>
          </a:p>
          <a:p>
            <a:pPr indent="0" lvl="0" marL="0" rtl="0" algn="l">
              <a:lnSpc>
                <a:spcPct val="100000"/>
              </a:lnSpc>
              <a:spcBef>
                <a:spcPts val="0"/>
              </a:spcBef>
              <a:spcAft>
                <a:spcPts val="0"/>
              </a:spcAft>
              <a:buClr>
                <a:schemeClr val="dk1"/>
              </a:buClr>
              <a:buSzPts val="1100"/>
              <a:buFont typeface="Arial"/>
              <a:buNone/>
            </a:pPr>
            <a:r>
              <a:rPr lang="en"/>
              <a:t>Netmask:</a:t>
            </a:r>
            <a:endParaRPr/>
          </a:p>
          <a:p>
            <a:pPr indent="0" lvl="0" marL="0" rtl="0" algn="l">
              <a:lnSpc>
                <a:spcPct val="100000"/>
              </a:lnSpc>
              <a:spcBef>
                <a:spcPts val="0"/>
              </a:spcBef>
              <a:spcAft>
                <a:spcPts val="0"/>
              </a:spcAft>
              <a:buClr>
                <a:schemeClr val="dk1"/>
              </a:buClr>
              <a:buSzPts val="1100"/>
              <a:buFont typeface="Arial"/>
              <a:buNone/>
            </a:pPr>
            <a:r>
              <a:rPr lang="en"/>
              <a:t>Gateway: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a:t>IPv4: 192.168.1.1</a:t>
            </a:r>
            <a:endParaRPr/>
          </a:p>
          <a:p>
            <a:pPr indent="0" lvl="0" marL="0" rtl="0" algn="l">
              <a:lnSpc>
                <a:spcPct val="100000"/>
              </a:lnSpc>
              <a:spcBef>
                <a:spcPts val="0"/>
              </a:spcBef>
              <a:spcAft>
                <a:spcPts val="0"/>
              </a:spcAft>
              <a:buClr>
                <a:schemeClr val="dk1"/>
              </a:buClr>
              <a:buSzPts val="1100"/>
              <a:buFont typeface="Arial"/>
              <a:buNone/>
            </a:pPr>
            <a:r>
              <a:rPr lang="en"/>
              <a:t>OS: Microsoft</a:t>
            </a:r>
            <a:endParaRPr/>
          </a:p>
          <a:p>
            <a:pPr indent="0" lvl="0" marL="0" rtl="0" algn="l">
              <a:lnSpc>
                <a:spcPct val="100000"/>
              </a:lnSpc>
              <a:spcBef>
                <a:spcPts val="0"/>
              </a:spcBef>
              <a:spcAft>
                <a:spcPts val="0"/>
              </a:spcAft>
              <a:buClr>
                <a:schemeClr val="dk1"/>
              </a:buClr>
              <a:buSzPts val="1100"/>
              <a:buFont typeface="Arial"/>
              <a:buNone/>
            </a:pPr>
            <a:r>
              <a:rPr lang="en"/>
              <a:t>Hostname: HyperV</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192.168.1.100</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ELK Stack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192.168.1.105</a:t>
            </a:r>
            <a:endParaRPr/>
          </a:p>
          <a:p>
            <a:pPr indent="0" lvl="0" marL="0" rtl="0" algn="l">
              <a:lnSpc>
                <a:spcPct val="100000"/>
              </a:lnSpc>
              <a:spcBef>
                <a:spcPts val="0"/>
              </a:spcBef>
              <a:spcAft>
                <a:spcPts val="0"/>
              </a:spcAft>
              <a:buClr>
                <a:schemeClr val="dk1"/>
              </a:buClr>
              <a:buSzPts val="1100"/>
              <a:buFont typeface="Arial"/>
              <a:buNone/>
            </a:pPr>
            <a:r>
              <a:rPr lang="en"/>
              <a:t>OS: Ubuntu</a:t>
            </a:r>
            <a:endParaRPr/>
          </a:p>
          <a:p>
            <a:pPr indent="0" lvl="0" marL="0" rtl="0" algn="l">
              <a:lnSpc>
                <a:spcPct val="100000"/>
              </a:lnSpc>
              <a:spcBef>
                <a:spcPts val="0"/>
              </a:spcBef>
              <a:spcAft>
                <a:spcPts val="0"/>
              </a:spcAft>
              <a:buClr>
                <a:schemeClr val="dk1"/>
              </a:buClr>
              <a:buSzPts val="1100"/>
              <a:buFont typeface="Arial"/>
              <a:buNone/>
            </a:pPr>
            <a:r>
              <a:rPr lang="en"/>
              <a:t>Hostname: 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192.168.1.90</a:t>
            </a:r>
            <a:endParaRPr/>
          </a:p>
          <a:p>
            <a:pPr indent="0" lvl="0" marL="0" rtl="0" algn="l">
              <a:lnSpc>
                <a:spcPct val="100000"/>
              </a:lnSpc>
              <a:spcBef>
                <a:spcPts val="0"/>
              </a:spcBef>
              <a:spcAft>
                <a:spcPts val="0"/>
              </a:spcAft>
              <a:buClr>
                <a:schemeClr val="dk1"/>
              </a:buClr>
              <a:buSzPts val="1100"/>
              <a:buFont typeface="Arial"/>
              <a:buNone/>
            </a:pPr>
            <a:r>
              <a:rPr lang="en"/>
              <a:t>OS: Kali Linux</a:t>
            </a:r>
            <a:endParaRPr/>
          </a:p>
          <a:p>
            <a:pPr indent="0" lvl="0" marL="0" rtl="0" algn="l">
              <a:lnSpc>
                <a:spcPct val="100000"/>
              </a:lnSpc>
              <a:spcBef>
                <a:spcPts val="0"/>
              </a:spcBef>
              <a:spcAft>
                <a:spcPts val="0"/>
              </a:spcAft>
              <a:buClr>
                <a:schemeClr val="dk1"/>
              </a:buClr>
              <a:buSzPts val="1100"/>
              <a:buFont typeface="Arial"/>
              <a:buNone/>
            </a:pPr>
            <a:r>
              <a:rPr lang="en"/>
              <a:t>Hostname: Kali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9" name="Google Shape;1059;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sp>
        <p:nvSpPr>
          <p:cNvPr id="1060" name="Google Shape;1060;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061" name="Google Shape;1061;p4"/>
          <p:cNvPicPr preferRelativeResize="0"/>
          <p:nvPr/>
        </p:nvPicPr>
        <p:blipFill>
          <a:blip r:embed="rId3">
            <a:alphaModFix/>
          </a:blip>
          <a:stretch>
            <a:fillRect/>
          </a:stretch>
        </p:blipFill>
        <p:spPr>
          <a:xfrm>
            <a:off x="460175" y="910475"/>
            <a:ext cx="6009995" cy="3897601"/>
          </a:xfrm>
          <a:prstGeom prst="rect">
            <a:avLst/>
          </a:prstGeom>
          <a:noFill/>
          <a:ln>
            <a:noFill/>
          </a:ln>
        </p:spPr>
      </p:pic>
      <p:cxnSp>
        <p:nvCxnSpPr>
          <p:cNvPr id="1062" name="Google Shape;1062;p4"/>
          <p:cNvCxnSpPr/>
          <p:nvPr/>
        </p:nvCxnSpPr>
        <p:spPr>
          <a:xfrm flipH="1" rot="10800000">
            <a:off x="2791800" y="1884100"/>
            <a:ext cx="557100" cy="690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4"/>
          <p:cNvCxnSpPr/>
          <p:nvPr/>
        </p:nvCxnSpPr>
        <p:spPr>
          <a:xfrm>
            <a:off x="2798675" y="1897875"/>
            <a:ext cx="6900" cy="26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9" name="Google Shape;1069;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70" name="Google Shape;1070;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71" name="Google Shape;1071;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7" name="Google Shape;1077;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8" name="Google Shape;1078;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79" name="Google Shape;1079;p6"/>
          <p:cNvGraphicFramePr/>
          <p:nvPr/>
        </p:nvGraphicFramePr>
        <p:xfrm>
          <a:off x="419800" y="1198750"/>
          <a:ext cx="3000000" cy="3000000"/>
        </p:xfrm>
        <a:graphic>
          <a:graphicData uri="http://schemas.openxmlformats.org/drawingml/2006/table">
            <a:tbl>
              <a:tblPr>
                <a:noFill/>
                <a:tableStyleId>{9F4E1FB7-7439-4841-9D8D-6D020D15B26B}</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ML-REFVM - </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latin typeface="Roboto"/>
                          <a:ea typeface="Roboto"/>
                          <a:cs typeface="Roboto"/>
                          <a:sym typeface="Roboto"/>
                        </a:rPr>
                        <a:t>Microsoft VM Host (00:15:5D:00:04:0D)</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Hosting all the machines and acting as a </a:t>
                      </a:r>
                      <a:r>
                        <a:rPr lang="en" sz="1200">
                          <a:latin typeface="Roboto"/>
                          <a:ea typeface="Roboto"/>
                          <a:cs typeface="Roboto"/>
                          <a:sym typeface="Roboto"/>
                        </a:rPr>
                        <a:t>NAT switch</a:t>
                      </a:r>
                      <a:r>
                        <a:rPr lang="en" sz="1200" u="none" cap="none" strike="noStrike">
                          <a:latin typeface="Roboto"/>
                          <a:ea typeface="Roboto"/>
                          <a:cs typeface="Roboto"/>
                          <a:sym typeface="Roboto"/>
                        </a:rPr>
                        <a:t> </a:t>
                      </a:r>
                      <a:r>
                        <a:rPr lang="en" sz="1200">
                          <a:latin typeface="Roboto"/>
                          <a:ea typeface="Roboto"/>
                          <a:cs typeface="Roboto"/>
                          <a:sym typeface="Roboto"/>
                        </a:rPr>
                        <a:t>for</a:t>
                      </a:r>
                      <a:r>
                        <a:rPr lang="en" sz="1200" u="none" cap="none" strike="noStrike">
                          <a:latin typeface="Roboto"/>
                          <a:ea typeface="Roboto"/>
                          <a:cs typeface="Roboto"/>
                          <a:sym typeface="Roboto"/>
                        </a:rPr>
                        <a:t> communicat</a:t>
                      </a:r>
                      <a:r>
                        <a:rPr lang="en" sz="1200">
                          <a:latin typeface="Roboto"/>
                          <a:ea typeface="Roboto"/>
                          <a:cs typeface="Roboto"/>
                          <a:sym typeface="Roboto"/>
                        </a:rPr>
                        <a:t>ion</a:t>
                      </a:r>
                      <a:r>
                        <a:rPr lang="en" sz="1200" u="none" cap="none" strike="noStrike">
                          <a:latin typeface="Roboto"/>
                          <a:ea typeface="Roboto"/>
                          <a:cs typeface="Roboto"/>
                          <a:sym typeface="Roboto"/>
                        </a:rPr>
                        <a:t> in </a:t>
                      </a:r>
                      <a:r>
                        <a:rPr lang="en" sz="1200">
                          <a:latin typeface="Roboto"/>
                          <a:ea typeface="Roboto"/>
                          <a:cs typeface="Roboto"/>
                          <a:sym typeface="Roboto"/>
                        </a:rPr>
                        <a:t>the</a:t>
                      </a:r>
                      <a:r>
                        <a:rPr lang="en" sz="1200" u="none" cap="none" strike="noStrike">
                          <a:latin typeface="Roboto"/>
                          <a:ea typeface="Roboto"/>
                          <a:cs typeface="Roboto"/>
                          <a:sym typeface="Roboto"/>
                        </a:rPr>
                        <a:t> virtual network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latin typeface="Roboto"/>
                          <a:ea typeface="Roboto"/>
                          <a:cs typeface="Roboto"/>
                          <a:sym typeface="Roboto"/>
                        </a:rPr>
                        <a:t>Kali (00:15:5d:00:04:12)</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Bad actor, Red team machine, performing a penetration test of the network.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Capstone - </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latin typeface="Roboto"/>
                          <a:ea typeface="Roboto"/>
                          <a:cs typeface="Roboto"/>
                          <a:sym typeface="Roboto"/>
                        </a:rPr>
                        <a:t>Apache server machine (00:15:5D:00:04:0F)</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Hosting a business server for the employees to access for customer details.</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latin typeface="Roboto"/>
                          <a:ea typeface="Roboto"/>
                          <a:cs typeface="Roboto"/>
                          <a:sym typeface="Roboto"/>
                        </a:rPr>
                        <a:t>ELK System (4C:EB:42:D2LD5:D7)</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Monitoring network/file traffic to discover and reduce damage to the infrastructure or mitigate infection.</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sp>
        <p:nvSpPr>
          <p:cNvPr id="1085" name="Google Shape;1085;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sp>
        <p:nvSpPr>
          <p:cNvPr id="1086" name="Google Shape;1086;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87" name="Google Shape;1087;p7"/>
          <p:cNvGraphicFramePr/>
          <p:nvPr/>
        </p:nvGraphicFramePr>
        <p:xfrm>
          <a:off x="467150" y="1201900"/>
          <a:ext cx="3000000" cy="3000000"/>
        </p:xfrm>
        <a:graphic>
          <a:graphicData uri="http://schemas.openxmlformats.org/drawingml/2006/table">
            <a:tbl>
              <a:tblPr>
                <a:noFill/>
                <a:tableStyleId>{9F4E1FB7-7439-4841-9D8D-6D020D15B26B}</a:tableStyleId>
              </a:tblPr>
              <a:tblGrid>
                <a:gridCol w="2787500"/>
                <a:gridCol w="2787500"/>
                <a:gridCol w="2787500"/>
              </a:tblGrid>
              <a:tr h="397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CVE-2018-1283</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This server is using HTTP and could have a variable “mod_sessions” configured to forward its session data to a CGI application.</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An attacker use a “Session” header to forward its data to CGIs and</a:t>
                      </a:r>
                      <a:r>
                        <a:rPr lang="en" sz="1000" u="none" cap="none" strike="noStrike">
                          <a:solidFill>
                            <a:schemeClr val="dk1"/>
                          </a:solidFill>
                          <a:latin typeface="Roboto"/>
                          <a:ea typeface="Roboto"/>
                          <a:cs typeface="Roboto"/>
                          <a:sym typeface="Roboto"/>
                        </a:rPr>
                        <a:t> influence their content allowing for impersonation, and session hijacking.</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chemeClr val="dk1"/>
                        </a:buClr>
                        <a:buSzPts val="1200"/>
                        <a:buFont typeface="Arial"/>
                        <a:buNone/>
                      </a:pPr>
                      <a:r>
                        <a:rPr lang="en" sz="1000" u="none" cap="none" strike="noStrike">
                          <a:solidFill>
                            <a:schemeClr val="dk1"/>
                          </a:solidFill>
                          <a:latin typeface="Roboto"/>
                          <a:ea typeface="Roboto"/>
                          <a:cs typeface="Roboto"/>
                          <a:sym typeface="Roboto"/>
                        </a:rPr>
                        <a:t>CVE-2020-13550</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Improper Limitation of a Pathname to a Restricted Directory allowing Path Traversal because of LFI.</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This can provide the attacker with more information than they would normally have while navigating the website, and to a bad actor leaked information is leverage/power</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UBUNTU-CVE-2019-6111</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Bad actors can arbitrarily overwrite files in the RCP client target directory to use as an IV for further Exploitation</a:t>
                      </a:r>
                      <a:r>
                        <a:rPr lang="en" sz="1000">
                          <a:latin typeface="Roboto"/>
                          <a:ea typeface="Roboto"/>
                          <a:cs typeface="Roboto"/>
                          <a:sym typeface="Roboto"/>
                        </a:rPr>
                        <a:t>.</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A vulnerability like this can allow an attacker to host a malicious RCP server (Man-in-The-Middle attack) by waging a directory traversal attack with DIR-buster.  </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CVE-2020-14145</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Roboto"/>
                          <a:ea typeface="Roboto"/>
                          <a:cs typeface="Roboto"/>
                          <a:sym typeface="Roboto"/>
                        </a:rPr>
                        <a:t>The version of OpenSSH allows the client side to have Observable Discrepancy leading to info leaks.</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 sz="1000" u="none" cap="none" strike="noStrike">
                          <a:solidFill>
                            <a:schemeClr val="dk1"/>
                          </a:solidFill>
                          <a:latin typeface="Roboto"/>
                          <a:ea typeface="Roboto"/>
                          <a:cs typeface="Roboto"/>
                          <a:sym typeface="Roboto"/>
                        </a:rPr>
                        <a:t>This means SSH sessions can be hijacked where no host key for the server has been cached by the client.</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CVE-2018-1283 | outdated </a:t>
            </a:r>
            <a:r>
              <a:rPr lang="en">
                <a:solidFill>
                  <a:schemeClr val="dk1"/>
                </a:solidFill>
              </a:rPr>
              <a:t>HTTP </a:t>
            </a:r>
            <a:r>
              <a:rPr lang="en"/>
              <a:t>Apache server </a:t>
            </a:r>
            <a:endParaRPr/>
          </a:p>
        </p:txBody>
      </p:sp>
      <p:sp>
        <p:nvSpPr>
          <p:cNvPr id="1093" name="Google Shape;1093;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94" name="Google Shape;1094;p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rgbClr val="000000"/>
                </a:solidFill>
                <a:latin typeface="Roboto"/>
                <a:ea typeface="Roboto"/>
                <a:cs typeface="Roboto"/>
                <a:sym typeface="Roboto"/>
              </a:rPr>
              <a:t>Tools &amp; Processes</a:t>
            </a:r>
            <a:endParaRPr b="1"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000000"/>
                </a:solidFill>
                <a:latin typeface="Roboto"/>
                <a:ea typeface="Roboto"/>
                <a:cs typeface="Roboto"/>
                <a:sym typeface="Roboto"/>
              </a:rPr>
              <a:t>Used Nmap to discover what ports and services were running on the network, as well the IP and mac addresses the network contained and found an HTTP server that is running with Apache.</a:t>
            </a:r>
            <a:endParaRPr b="0" i="0" sz="1100" u="none" cap="none" strike="noStrike">
              <a:solidFill>
                <a:srgbClr val="000000"/>
              </a:solidFill>
              <a:latin typeface="Roboto"/>
              <a:ea typeface="Roboto"/>
              <a:cs typeface="Roboto"/>
              <a:sym typeface="Roboto"/>
            </a:endParaRPr>
          </a:p>
        </p:txBody>
      </p:sp>
      <p:grpSp>
        <p:nvGrpSpPr>
          <p:cNvPr id="1096" name="Google Shape;1096;p8"/>
          <p:cNvGrpSpPr/>
          <p:nvPr/>
        </p:nvGrpSpPr>
        <p:grpSpPr>
          <a:xfrm>
            <a:off x="457181" y="887903"/>
            <a:ext cx="533372" cy="533480"/>
            <a:chOff x="457200" y="1378813"/>
            <a:chExt cx="695400" cy="695450"/>
          </a:xfrm>
        </p:grpSpPr>
        <p:sp>
          <p:nvSpPr>
            <p:cNvPr id="1097" name="Google Shape;1097;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8" name="Google Shape;1098;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8"/>
          <p:cNvGrpSpPr/>
          <p:nvPr/>
        </p:nvGrpSpPr>
        <p:grpSpPr>
          <a:xfrm>
            <a:off x="3228956" y="887903"/>
            <a:ext cx="533372" cy="533480"/>
            <a:chOff x="457200" y="1378813"/>
            <a:chExt cx="695400" cy="695450"/>
          </a:xfrm>
        </p:grpSpPr>
        <p:sp>
          <p:nvSpPr>
            <p:cNvPr id="1100" name="Google Shape;1100;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01" name="Google Shape;1101;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2" name="Google Shape;1102;p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rgbClr val="000000"/>
                </a:solidFill>
                <a:latin typeface="Roboto"/>
                <a:ea typeface="Roboto"/>
                <a:cs typeface="Roboto"/>
                <a:sym typeface="Roboto"/>
              </a:rPr>
              <a:t>Achievements</a:t>
            </a:r>
            <a:endParaRPr b="1"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000000"/>
                </a:solidFill>
                <a:latin typeface="Roboto"/>
                <a:ea typeface="Roboto"/>
                <a:cs typeface="Roboto"/>
                <a:sym typeface="Roboto"/>
              </a:rPr>
              <a:t>Once a vulnerable Apache was discovered I had found a hidden directory with dirb, used hydra to brute force because the login contained username info. Once in the directory had held a password hash for another user and mentioned another hidden directory, after cracking the hash with John, I had been able to post a malicious backdoor script using Cadaver with an Admins login credentials that latches to a system service as a super-user.</a:t>
            </a:r>
            <a:endParaRPr b="0" i="0" sz="1100" u="none" cap="none" strike="noStrike">
              <a:solidFill>
                <a:srgbClr val="000000"/>
              </a:solidFill>
              <a:latin typeface="Roboto"/>
              <a:ea typeface="Roboto"/>
              <a:cs typeface="Roboto"/>
              <a:sym typeface="Roboto"/>
            </a:endParaRPr>
          </a:p>
        </p:txBody>
      </p:sp>
      <p:grpSp>
        <p:nvGrpSpPr>
          <p:cNvPr id="1104" name="Google Shape;1104;p8"/>
          <p:cNvGrpSpPr/>
          <p:nvPr/>
        </p:nvGrpSpPr>
        <p:grpSpPr>
          <a:xfrm>
            <a:off x="6134081" y="888653"/>
            <a:ext cx="533372" cy="533480"/>
            <a:chOff x="457200" y="1378813"/>
            <a:chExt cx="695400" cy="695450"/>
          </a:xfrm>
        </p:grpSpPr>
        <p:sp>
          <p:nvSpPr>
            <p:cNvPr id="1105" name="Google Shape;1105;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6" name="Google Shape;1106;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09" name="Google Shape;1109;p8"/>
          <p:cNvPicPr preferRelativeResize="0"/>
          <p:nvPr/>
        </p:nvPicPr>
        <p:blipFill rotWithShape="1">
          <a:blip r:embed="rId3">
            <a:alphaModFix/>
          </a:blip>
          <a:srcRect b="0" l="0" r="0" t="0"/>
          <a:stretch/>
        </p:blipFill>
        <p:spPr>
          <a:xfrm>
            <a:off x="6460050" y="1731950"/>
            <a:ext cx="2312624" cy="1793187"/>
          </a:xfrm>
          <a:prstGeom prst="rect">
            <a:avLst/>
          </a:prstGeom>
          <a:noFill/>
          <a:ln>
            <a:noFill/>
          </a:ln>
        </p:spPr>
      </p:pic>
      <p:pic>
        <p:nvPicPr>
          <p:cNvPr id="1110" name="Google Shape;1110;p8"/>
          <p:cNvPicPr preferRelativeResize="0"/>
          <p:nvPr/>
        </p:nvPicPr>
        <p:blipFill rotWithShape="1">
          <a:blip r:embed="rId4">
            <a:alphaModFix/>
          </a:blip>
          <a:srcRect b="0" l="0" r="0" t="0"/>
          <a:stretch/>
        </p:blipFill>
        <p:spPr>
          <a:xfrm>
            <a:off x="6460050" y="3525136"/>
            <a:ext cx="2312625" cy="9919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CVE-2020-13550 | </a:t>
            </a:r>
            <a:endParaRPr/>
          </a:p>
        </p:txBody>
      </p:sp>
      <p:sp>
        <p:nvSpPr>
          <p:cNvPr id="1116" name="Google Shape;1116;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7" name="Google Shape;1117;p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Roboto"/>
                <a:ea typeface="Roboto"/>
                <a:cs typeface="Roboto"/>
                <a:sym typeface="Roboto"/>
              </a:rPr>
              <a:t> After discovering the ports and services that were running and navigating to the apache server that is being hosted on the network, I had used Dir-buster, and hydra to brute force and use directory traversal.</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119" name="Google Shape;1119;p9"/>
          <p:cNvGrpSpPr/>
          <p:nvPr/>
        </p:nvGrpSpPr>
        <p:grpSpPr>
          <a:xfrm>
            <a:off x="457181" y="887903"/>
            <a:ext cx="533372" cy="533480"/>
            <a:chOff x="457200" y="1378813"/>
            <a:chExt cx="695400" cy="695450"/>
          </a:xfrm>
        </p:grpSpPr>
        <p:sp>
          <p:nvSpPr>
            <p:cNvPr id="1120" name="Google Shape;1120;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21" name="Google Shape;1121;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9"/>
          <p:cNvGrpSpPr/>
          <p:nvPr/>
        </p:nvGrpSpPr>
        <p:grpSpPr>
          <a:xfrm>
            <a:off x="3228956" y="887903"/>
            <a:ext cx="533372" cy="533480"/>
            <a:chOff x="457200" y="1378813"/>
            <a:chExt cx="695400" cy="695450"/>
          </a:xfrm>
        </p:grpSpPr>
        <p:sp>
          <p:nvSpPr>
            <p:cNvPr id="1123" name="Google Shape;1123;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4" name="Google Shape;1124;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Utilizing the information discovered I was able to access more sensitive information to allow myself to access the Username and Password hash of a superuser on the server. With this I knew that I would be able to log in and begin creating a backdoor, injecting a logicbomb or highjack a service to plant a RAT on the system for a Mitm attack.</a:t>
            </a:r>
            <a:endParaRPr b="0" i="0" sz="1200" u="none" cap="none" strike="noStrike">
              <a:solidFill>
                <a:srgbClr val="000000"/>
              </a:solidFill>
              <a:latin typeface="Roboto"/>
              <a:ea typeface="Roboto"/>
              <a:cs typeface="Roboto"/>
              <a:sym typeface="Roboto"/>
            </a:endParaRPr>
          </a:p>
        </p:txBody>
      </p:sp>
      <p:grpSp>
        <p:nvGrpSpPr>
          <p:cNvPr id="1127" name="Google Shape;1127;p9"/>
          <p:cNvGrpSpPr/>
          <p:nvPr/>
        </p:nvGrpSpPr>
        <p:grpSpPr>
          <a:xfrm>
            <a:off x="6134081" y="888653"/>
            <a:ext cx="533372" cy="533480"/>
            <a:chOff x="457200" y="1378813"/>
            <a:chExt cx="695400" cy="695450"/>
          </a:xfrm>
        </p:grpSpPr>
        <p:sp>
          <p:nvSpPr>
            <p:cNvPr id="1128" name="Google Shape;1128;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9" name="Google Shape;1129;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0" name="Google Shape;1130;p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32" name="Google Shape;1132;p9"/>
          <p:cNvPicPr preferRelativeResize="0"/>
          <p:nvPr/>
        </p:nvPicPr>
        <p:blipFill rotWithShape="1">
          <a:blip r:embed="rId3">
            <a:alphaModFix/>
          </a:blip>
          <a:srcRect b="0" l="0" r="0" t="0"/>
          <a:stretch/>
        </p:blipFill>
        <p:spPr>
          <a:xfrm>
            <a:off x="6216225" y="2626225"/>
            <a:ext cx="2741400" cy="561125"/>
          </a:xfrm>
          <a:prstGeom prst="rect">
            <a:avLst/>
          </a:prstGeom>
          <a:noFill/>
          <a:ln>
            <a:noFill/>
          </a:ln>
        </p:spPr>
      </p:pic>
      <p:pic>
        <p:nvPicPr>
          <p:cNvPr id="1133" name="Google Shape;1133;p9"/>
          <p:cNvPicPr preferRelativeResize="0"/>
          <p:nvPr/>
        </p:nvPicPr>
        <p:blipFill rotWithShape="1">
          <a:blip r:embed="rId4">
            <a:alphaModFix/>
          </a:blip>
          <a:srcRect b="0" l="0" r="0" t="0"/>
          <a:stretch/>
        </p:blipFill>
        <p:spPr>
          <a:xfrm>
            <a:off x="6216225" y="3185807"/>
            <a:ext cx="2741398" cy="915609"/>
          </a:xfrm>
          <a:prstGeom prst="rect">
            <a:avLst/>
          </a:prstGeom>
          <a:noFill/>
          <a:ln>
            <a:noFill/>
          </a:ln>
        </p:spPr>
      </p:pic>
      <p:pic>
        <p:nvPicPr>
          <p:cNvPr id="1134" name="Google Shape;1134;p9"/>
          <p:cNvPicPr preferRelativeResize="0"/>
          <p:nvPr/>
        </p:nvPicPr>
        <p:blipFill rotWithShape="1">
          <a:blip r:embed="rId5">
            <a:alphaModFix/>
          </a:blip>
          <a:srcRect b="0" l="0" r="0" t="0"/>
          <a:stretch/>
        </p:blipFill>
        <p:spPr>
          <a:xfrm>
            <a:off x="6216227" y="4101431"/>
            <a:ext cx="2741399" cy="429594"/>
          </a:xfrm>
          <a:prstGeom prst="rect">
            <a:avLst/>
          </a:prstGeom>
          <a:noFill/>
          <a:ln>
            <a:noFill/>
          </a:ln>
        </p:spPr>
      </p:pic>
      <p:pic>
        <p:nvPicPr>
          <p:cNvPr id="1135" name="Google Shape;1135;p9"/>
          <p:cNvPicPr preferRelativeResize="0"/>
          <p:nvPr/>
        </p:nvPicPr>
        <p:blipFill rotWithShape="1">
          <a:blip r:embed="rId6">
            <a:alphaModFix/>
          </a:blip>
          <a:srcRect b="0" l="0" r="0" t="0"/>
          <a:stretch/>
        </p:blipFill>
        <p:spPr>
          <a:xfrm>
            <a:off x="6216225" y="1810351"/>
            <a:ext cx="2741400" cy="8158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